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85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cat>
            <c:strRef>
              <c:f>Лист1!$A$2:$A$17</c:f>
              <c:strCache>
                <c:ptCount val="16"/>
                <c:pt idx="0">
                  <c:v>2-А</c:v>
                </c:pt>
                <c:pt idx="1">
                  <c:v>2-Б</c:v>
                </c:pt>
                <c:pt idx="2">
                  <c:v>3-А</c:v>
                </c:pt>
                <c:pt idx="3">
                  <c:v>3-Б</c:v>
                </c:pt>
                <c:pt idx="4">
                  <c:v>4-А</c:v>
                </c:pt>
                <c:pt idx="5">
                  <c:v>4-Б</c:v>
                </c:pt>
                <c:pt idx="6">
                  <c:v>5-А</c:v>
                </c:pt>
                <c:pt idx="7">
                  <c:v>5-Б</c:v>
                </c:pt>
                <c:pt idx="8">
                  <c:v>6-А</c:v>
                </c:pt>
                <c:pt idx="9">
                  <c:v>6-Б</c:v>
                </c:pt>
                <c:pt idx="10">
                  <c:v>7</c:v>
                </c:pt>
                <c:pt idx="11">
                  <c:v>8</c:v>
                </c:pt>
                <c:pt idx="12">
                  <c:v>9-А</c:v>
                </c:pt>
                <c:pt idx="13">
                  <c:v>9-Б</c:v>
                </c:pt>
                <c:pt idx="14">
                  <c:v>10</c:v>
                </c:pt>
                <c:pt idx="15">
                  <c:v>11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8</c:v>
                </c:pt>
                <c:pt idx="1">
                  <c:v>2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  <c:pt idx="5">
                  <c:v>2</c:v>
                </c:pt>
                <c:pt idx="6">
                  <c:v>4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0</c:v>
                </c:pt>
                <c:pt idx="14">
                  <c:v>1</c:v>
                </c:pt>
                <c:pt idx="15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</c:v>
                </c:pt>
              </c:strCache>
            </c:strRef>
          </c:tx>
          <c:invertIfNegative val="0"/>
          <c:cat>
            <c:strRef>
              <c:f>Лист1!$A$2:$A$17</c:f>
              <c:strCache>
                <c:ptCount val="16"/>
                <c:pt idx="0">
                  <c:v>2-А</c:v>
                </c:pt>
                <c:pt idx="1">
                  <c:v>2-Б</c:v>
                </c:pt>
                <c:pt idx="2">
                  <c:v>3-А</c:v>
                </c:pt>
                <c:pt idx="3">
                  <c:v>3-Б</c:v>
                </c:pt>
                <c:pt idx="4">
                  <c:v>4-А</c:v>
                </c:pt>
                <c:pt idx="5">
                  <c:v>4-Б</c:v>
                </c:pt>
                <c:pt idx="6">
                  <c:v>5-А</c:v>
                </c:pt>
                <c:pt idx="7">
                  <c:v>5-Б</c:v>
                </c:pt>
                <c:pt idx="8">
                  <c:v>6-А</c:v>
                </c:pt>
                <c:pt idx="9">
                  <c:v>6-Б</c:v>
                </c:pt>
                <c:pt idx="10">
                  <c:v>7</c:v>
                </c:pt>
                <c:pt idx="11">
                  <c:v>8</c:v>
                </c:pt>
                <c:pt idx="12">
                  <c:v>9-А</c:v>
                </c:pt>
                <c:pt idx="13">
                  <c:v>9-Б</c:v>
                </c:pt>
                <c:pt idx="14">
                  <c:v>10</c:v>
                </c:pt>
                <c:pt idx="15">
                  <c:v>11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10</c:v>
                </c:pt>
                <c:pt idx="1">
                  <c:v>10</c:v>
                </c:pt>
                <c:pt idx="2">
                  <c:v>7</c:v>
                </c:pt>
                <c:pt idx="3">
                  <c:v>8</c:v>
                </c:pt>
                <c:pt idx="4">
                  <c:v>14</c:v>
                </c:pt>
                <c:pt idx="5">
                  <c:v>9</c:v>
                </c:pt>
                <c:pt idx="6">
                  <c:v>7</c:v>
                </c:pt>
                <c:pt idx="7">
                  <c:v>8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7</c:v>
                </c:pt>
                <c:pt idx="12">
                  <c:v>7</c:v>
                </c:pt>
                <c:pt idx="13">
                  <c:v>1</c:v>
                </c:pt>
                <c:pt idx="14">
                  <c:v>6</c:v>
                </c:pt>
                <c:pt idx="15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cat>
            <c:strRef>
              <c:f>Лист1!$A$2:$A$17</c:f>
              <c:strCache>
                <c:ptCount val="16"/>
                <c:pt idx="0">
                  <c:v>2-А</c:v>
                </c:pt>
                <c:pt idx="1">
                  <c:v>2-Б</c:v>
                </c:pt>
                <c:pt idx="2">
                  <c:v>3-А</c:v>
                </c:pt>
                <c:pt idx="3">
                  <c:v>3-Б</c:v>
                </c:pt>
                <c:pt idx="4">
                  <c:v>4-А</c:v>
                </c:pt>
                <c:pt idx="5">
                  <c:v>4-Б</c:v>
                </c:pt>
                <c:pt idx="6">
                  <c:v>5-А</c:v>
                </c:pt>
                <c:pt idx="7">
                  <c:v>5-Б</c:v>
                </c:pt>
                <c:pt idx="8">
                  <c:v>6-А</c:v>
                </c:pt>
                <c:pt idx="9">
                  <c:v>6-Б</c:v>
                </c:pt>
                <c:pt idx="10">
                  <c:v>7</c:v>
                </c:pt>
                <c:pt idx="11">
                  <c:v>8</c:v>
                </c:pt>
                <c:pt idx="12">
                  <c:v>9-А</c:v>
                </c:pt>
                <c:pt idx="13">
                  <c:v>9-Б</c:v>
                </c:pt>
                <c:pt idx="14">
                  <c:v>10</c:v>
                </c:pt>
                <c:pt idx="15">
                  <c:v>11</c:v>
                </c:pt>
              </c:strCache>
            </c:strRef>
          </c:cat>
          <c:val>
            <c:numRef>
              <c:f>Лист1!$D$2:$D$17</c:f>
              <c:numCache>
                <c:formatCode>General</c:formatCode>
                <c:ptCount val="16"/>
                <c:pt idx="0">
                  <c:v>5</c:v>
                </c:pt>
                <c:pt idx="1">
                  <c:v>8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11</c:v>
                </c:pt>
                <c:pt idx="7">
                  <c:v>11</c:v>
                </c:pt>
                <c:pt idx="8">
                  <c:v>4</c:v>
                </c:pt>
                <c:pt idx="9">
                  <c:v>5</c:v>
                </c:pt>
                <c:pt idx="10">
                  <c:v>13</c:v>
                </c:pt>
                <c:pt idx="11">
                  <c:v>22</c:v>
                </c:pt>
                <c:pt idx="12">
                  <c:v>14</c:v>
                </c:pt>
                <c:pt idx="13">
                  <c:v>17</c:v>
                </c:pt>
                <c:pt idx="14">
                  <c:v>16</c:v>
                </c:pt>
                <c:pt idx="15">
                  <c:v>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cat>
            <c:strRef>
              <c:f>Лист1!$A$2:$A$17</c:f>
              <c:strCache>
                <c:ptCount val="16"/>
                <c:pt idx="0">
                  <c:v>2-А</c:v>
                </c:pt>
                <c:pt idx="1">
                  <c:v>2-Б</c:v>
                </c:pt>
                <c:pt idx="2">
                  <c:v>3-А</c:v>
                </c:pt>
                <c:pt idx="3">
                  <c:v>3-Б</c:v>
                </c:pt>
                <c:pt idx="4">
                  <c:v>4-А</c:v>
                </c:pt>
                <c:pt idx="5">
                  <c:v>4-Б</c:v>
                </c:pt>
                <c:pt idx="6">
                  <c:v>5-А</c:v>
                </c:pt>
                <c:pt idx="7">
                  <c:v>5-Б</c:v>
                </c:pt>
                <c:pt idx="8">
                  <c:v>6-А</c:v>
                </c:pt>
                <c:pt idx="9">
                  <c:v>6-Б</c:v>
                </c:pt>
                <c:pt idx="10">
                  <c:v>7</c:v>
                </c:pt>
                <c:pt idx="11">
                  <c:v>8</c:v>
                </c:pt>
                <c:pt idx="12">
                  <c:v>9-А</c:v>
                </c:pt>
                <c:pt idx="13">
                  <c:v>9-Б</c:v>
                </c:pt>
                <c:pt idx="14">
                  <c:v>10</c:v>
                </c:pt>
                <c:pt idx="15">
                  <c:v>11</c:v>
                </c:pt>
              </c:strCache>
            </c:strRef>
          </c:cat>
          <c:val>
            <c:numRef>
              <c:f>Лист1!$E$2:$E$17</c:f>
              <c:numCache>
                <c:formatCode>General</c:formatCode>
                <c:ptCount val="16"/>
                <c:pt idx="0">
                  <c:v>1</c:v>
                </c:pt>
                <c:pt idx="3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22304"/>
        <c:axId val="80036992"/>
      </c:barChart>
      <c:catAx>
        <c:axId val="77922304"/>
        <c:scaling>
          <c:orientation val="minMax"/>
        </c:scaling>
        <c:delete val="0"/>
        <c:axPos val="b"/>
        <c:majorTickMark val="out"/>
        <c:minorTickMark val="none"/>
        <c:tickLblPos val="nextTo"/>
        <c:crossAx val="80036992"/>
        <c:auto val="1"/>
        <c:lblAlgn val="ctr"/>
        <c:lblOffset val="100"/>
        <c:noMultiLvlLbl val="0"/>
      </c:catAx>
      <c:valAx>
        <c:axId val="80036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22304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Отличники</c:v>
                </c:pt>
                <c:pt idx="1">
                  <c:v>хорошисты</c:v>
                </c:pt>
                <c:pt idx="2">
                  <c:v>имеющие несколько "4"</c:v>
                </c:pt>
                <c:pt idx="3">
                  <c:v>троечники</c:v>
                </c:pt>
                <c:pt idx="4">
                  <c:v>имеющие несколько "3"</c:v>
                </c:pt>
                <c:pt idx="5">
                  <c:v>неуспевающие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0.13</c:v>
                </c:pt>
                <c:pt idx="1">
                  <c:v>0.37</c:v>
                </c:pt>
                <c:pt idx="2">
                  <c:v>0.08</c:v>
                </c:pt>
                <c:pt idx="3">
                  <c:v>0.49</c:v>
                </c:pt>
                <c:pt idx="4">
                  <c:v>0.12</c:v>
                </c:pt>
                <c:pt idx="5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37493096171675"/>
          <c:y val="0.21336858232087505"/>
          <c:w val="0.3262506903828325"/>
          <c:h val="0.7866314176791249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3BD76CC-D9B9-4F8B-990F-63A1B44B7CF4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42C7412-5841-47C5-8418-23B708150D7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76CC-D9B9-4F8B-990F-63A1B44B7CF4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7412-5841-47C5-8418-23B708150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76CC-D9B9-4F8B-990F-63A1B44B7CF4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7412-5841-47C5-8418-23B708150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76CC-D9B9-4F8B-990F-63A1B44B7CF4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7412-5841-47C5-8418-23B708150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76CC-D9B9-4F8B-990F-63A1B44B7CF4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7412-5841-47C5-8418-23B708150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76CC-D9B9-4F8B-990F-63A1B44B7CF4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7412-5841-47C5-8418-23B708150D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76CC-D9B9-4F8B-990F-63A1B44B7CF4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7412-5841-47C5-8418-23B708150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76CC-D9B9-4F8B-990F-63A1B44B7CF4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7412-5841-47C5-8418-23B708150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76CC-D9B9-4F8B-990F-63A1B44B7CF4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7412-5841-47C5-8418-23B708150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76CC-D9B9-4F8B-990F-63A1B44B7CF4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7412-5841-47C5-8418-23B708150D7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76CC-D9B9-4F8B-990F-63A1B44B7CF4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7412-5841-47C5-8418-23B708150D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3BD76CC-D9B9-4F8B-990F-63A1B44B7CF4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42C7412-5841-47C5-8418-23B708150D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764704"/>
            <a:ext cx="6400800" cy="23899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«Увидеть и понять проблему – наполовину решить её, если же не видишь проблему, это значит, что она в тебе самом»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2"/>
            <a:ext cx="4339580" cy="287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07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Противоречие во взглядах на проблему различных субъектов педагогического процесса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88 % педагогов </a:t>
            </a:r>
            <a:r>
              <a:rPr lang="ru-RU" dirty="0">
                <a:latin typeface="times new roman"/>
              </a:rPr>
              <a:t>связывают свои трудности в работе с детьми с неверными установками их </a:t>
            </a:r>
            <a:r>
              <a:rPr lang="ru-RU" dirty="0" smtClean="0">
                <a:latin typeface="times new roman"/>
              </a:rPr>
              <a:t>родителей:</a:t>
            </a:r>
          </a:p>
          <a:p>
            <a:r>
              <a:rPr lang="ru-RU" dirty="0" smtClean="0">
                <a:latin typeface="times new roman"/>
              </a:rPr>
              <a:t>пассивность </a:t>
            </a:r>
            <a:r>
              <a:rPr lang="ru-RU" dirty="0">
                <a:latin typeface="times new roman"/>
              </a:rPr>
              <a:t>и невнимательность к детям – 31 %, </a:t>
            </a:r>
            <a:endParaRPr lang="ru-RU" dirty="0" smtClean="0">
              <a:latin typeface="times new roman"/>
            </a:endParaRPr>
          </a:p>
          <a:p>
            <a:r>
              <a:rPr lang="ru-RU" dirty="0">
                <a:latin typeface="times new roman"/>
              </a:rPr>
              <a:t>з</a:t>
            </a:r>
            <a:r>
              <a:rPr lang="ru-RU" dirty="0" smtClean="0">
                <a:latin typeface="times new roman"/>
              </a:rPr>
              <a:t>доровье детей - 60%,</a:t>
            </a:r>
          </a:p>
          <a:p>
            <a:r>
              <a:rPr lang="ru-RU" dirty="0">
                <a:latin typeface="times new roman"/>
              </a:rPr>
              <a:t>сложность программы </a:t>
            </a:r>
            <a:r>
              <a:rPr lang="ru-RU" dirty="0" smtClean="0">
                <a:latin typeface="times new roman"/>
              </a:rPr>
              <a:t>- 16,5 %,</a:t>
            </a:r>
          </a:p>
          <a:p>
            <a:r>
              <a:rPr lang="ru-RU" dirty="0">
                <a:latin typeface="times new roman"/>
              </a:rPr>
              <a:t>низкую самооценку учащегося </a:t>
            </a:r>
            <a:r>
              <a:rPr lang="ru-RU" dirty="0" smtClean="0">
                <a:latin typeface="times new roman"/>
              </a:rPr>
              <a:t>- 16 %,</a:t>
            </a:r>
          </a:p>
          <a:p>
            <a:r>
              <a:rPr lang="ru-RU" dirty="0" smtClean="0">
                <a:latin typeface="times new roman"/>
              </a:rPr>
              <a:t>нежелание </a:t>
            </a:r>
            <a:r>
              <a:rPr lang="ru-RU" dirty="0">
                <a:latin typeface="times new roman"/>
              </a:rPr>
              <a:t>или неумение помочь ребенку – 18 </a:t>
            </a:r>
            <a:r>
              <a:rPr lang="ru-RU" dirty="0" smtClean="0">
                <a:latin typeface="times new roman"/>
              </a:rPr>
              <a:t>%,</a:t>
            </a:r>
          </a:p>
          <a:p>
            <a:r>
              <a:rPr lang="ru-RU" dirty="0">
                <a:latin typeface="times new roman"/>
              </a:rPr>
              <a:t>п</a:t>
            </a:r>
            <a:r>
              <a:rPr lang="ru-RU" dirty="0" smtClean="0">
                <a:latin typeface="times new roman"/>
              </a:rPr>
              <a:t>едагогическая запущенность – 24 %,</a:t>
            </a:r>
          </a:p>
          <a:p>
            <a:r>
              <a:rPr lang="ru-RU" dirty="0">
                <a:latin typeface="times new roman"/>
              </a:rPr>
              <a:t>н</a:t>
            </a:r>
            <a:r>
              <a:rPr lang="ru-RU" dirty="0" smtClean="0">
                <a:latin typeface="times new roman"/>
              </a:rPr>
              <a:t>изкий уровень образования родителей - 25 %.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34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500" b="1" dirty="0">
                <a:solidFill>
                  <a:prstClr val="black"/>
                </a:solidFill>
                <a:latin typeface="times new roman"/>
              </a:rPr>
              <a:t>Противоречие во взглядах на проблему различных субъектов педагогического </a:t>
            </a:r>
            <a:r>
              <a:rPr lang="ru-RU" sz="2500" b="1" dirty="0" smtClean="0">
                <a:solidFill>
                  <a:prstClr val="black"/>
                </a:solidFill>
                <a:latin typeface="times new roman"/>
              </a:rPr>
              <a:t/>
            </a:r>
            <a:br>
              <a:rPr lang="ru-RU" sz="2500" b="1" dirty="0" smtClean="0">
                <a:solidFill>
                  <a:prstClr val="black"/>
                </a:solidFill>
                <a:latin typeface="times new roman"/>
              </a:rPr>
            </a:br>
            <a:r>
              <a:rPr lang="ru-RU" sz="2500" b="1" dirty="0" smtClean="0">
                <a:solidFill>
                  <a:prstClr val="black"/>
                </a:solidFill>
                <a:latin typeface="times new roman"/>
              </a:rPr>
              <a:t>процесса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>
                <a:latin typeface="times new roman"/>
              </a:rPr>
              <a:t>Анкетирование </a:t>
            </a:r>
            <a:r>
              <a:rPr lang="ru-RU" b="1" dirty="0">
                <a:solidFill>
                  <a:srgbClr val="FF0000"/>
                </a:solidFill>
                <a:latin typeface="times new roman"/>
              </a:rPr>
              <a:t>94 психологов </a:t>
            </a:r>
            <a:r>
              <a:rPr lang="ru-RU" dirty="0">
                <a:latin typeface="times new roman"/>
              </a:rPr>
              <a:t>показало, что они считают неуспеваемость следствием: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амбиций </a:t>
            </a:r>
            <a:r>
              <a:rPr lang="ru-RU" dirty="0">
                <a:latin typeface="times new roman"/>
              </a:rPr>
              <a:t>родителей (30 %),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незрелостью </a:t>
            </a:r>
            <a:r>
              <a:rPr lang="ru-RU" dirty="0">
                <a:latin typeface="times new roman"/>
              </a:rPr>
              <a:t>психических функций детей (28 %),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недостаточный </a:t>
            </a:r>
            <a:r>
              <a:rPr lang="ru-RU" dirty="0">
                <a:latin typeface="times new roman"/>
              </a:rPr>
              <a:t>учет индивидуальных особенностей учащихся (28 %),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проблемы </a:t>
            </a:r>
            <a:r>
              <a:rPr lang="ru-RU" dirty="0">
                <a:latin typeface="times new roman"/>
              </a:rPr>
              <a:t>здоровья детей (20 %).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12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 Шаг. Психологическая диагностика причин неуспеваемости: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600" dirty="0" smtClean="0">
                <a:latin typeface="times new roman"/>
              </a:rPr>
              <a:t>особенности </a:t>
            </a:r>
            <a:r>
              <a:rPr lang="ru-RU" sz="2600" dirty="0">
                <a:latin typeface="times new roman"/>
              </a:rPr>
              <a:t>развития </a:t>
            </a:r>
            <a:r>
              <a:rPr lang="ru-RU" sz="2600" i="1" dirty="0">
                <a:latin typeface="times new roman"/>
              </a:rPr>
              <a:t>познавательной</a:t>
            </a:r>
            <a:r>
              <a:rPr lang="ru-RU" sz="2600" dirty="0">
                <a:latin typeface="times new roman"/>
              </a:rPr>
              <a:t> сферы </a:t>
            </a:r>
            <a:r>
              <a:rPr lang="ru-RU" sz="2600" dirty="0" smtClean="0">
                <a:latin typeface="times new roman"/>
              </a:rPr>
              <a:t>ребенка</a:t>
            </a:r>
            <a:r>
              <a:rPr lang="ru-RU" sz="2600" dirty="0">
                <a:latin typeface="times new roman"/>
              </a:rPr>
              <a:t>: памяти, внимания, мышления, общей работоспособности;</a:t>
            </a:r>
            <a:endParaRPr lang="ru-RU" sz="26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600" dirty="0" smtClean="0">
                <a:latin typeface="times new roman"/>
              </a:rPr>
              <a:t>особенности </a:t>
            </a:r>
            <a:r>
              <a:rPr lang="ru-RU" sz="2600" dirty="0">
                <a:latin typeface="times new roman"/>
              </a:rPr>
              <a:t>формирования личностной сферы: наличие школьной тревожности, страхов, уровень самооценки, </a:t>
            </a:r>
            <a:r>
              <a:rPr lang="ru-RU" sz="2600" dirty="0" err="1">
                <a:latin typeface="times new roman"/>
              </a:rPr>
              <a:t>сформированность</a:t>
            </a:r>
            <a:r>
              <a:rPr lang="ru-RU" sz="2600" dirty="0">
                <a:latin typeface="times new roman"/>
              </a:rPr>
              <a:t> волевой сферы, способность к произвольной регуляции поведения;</a:t>
            </a:r>
            <a:endParaRPr lang="ru-RU" sz="26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600" dirty="0" err="1" smtClean="0">
                <a:latin typeface="times new roman"/>
              </a:rPr>
              <a:t>сформированность</a:t>
            </a:r>
            <a:r>
              <a:rPr lang="ru-RU" sz="2600" dirty="0" smtClean="0">
                <a:latin typeface="times new roman"/>
              </a:rPr>
              <a:t> </a:t>
            </a:r>
            <a:r>
              <a:rPr lang="ru-RU" sz="2600" dirty="0">
                <a:latin typeface="times new roman"/>
              </a:rPr>
              <a:t>познавательной мотивации;</a:t>
            </a:r>
            <a:endParaRPr lang="ru-RU" sz="2600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600" dirty="0" smtClean="0">
                <a:latin typeface="times new roman"/>
              </a:rPr>
              <a:t>семейные </a:t>
            </a:r>
            <a:r>
              <a:rPr lang="ru-RU" sz="2600" dirty="0">
                <a:latin typeface="times new roman"/>
              </a:rPr>
              <a:t>взаимоотношения (представление о взаимоотношениях ребенка и родителей).</a:t>
            </a:r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918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/>
              </a:rPr>
              <a:t>Феноменология трудностей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В письменных работах пропускает буквы (19,9%)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1. Низкий уровень развития фонематического слуха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2. Слабая концентрация внимания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3. </a:t>
            </a:r>
            <a:r>
              <a:rPr lang="ru-RU" dirty="0" err="1">
                <a:latin typeface="times new roman"/>
              </a:rPr>
              <a:t>Несформированность</a:t>
            </a:r>
            <a:r>
              <a:rPr lang="ru-RU" dirty="0">
                <a:latin typeface="times new roman"/>
              </a:rPr>
              <a:t> приемов самоконтроля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4. Индивидуально – типологические особенности личности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36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</a:rPr>
              <a:t>Феноменология трудностей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Неразвитость орфографической зоркости (19%)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1. Низкий уровень развития произвольности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2. </a:t>
            </a:r>
            <a:r>
              <a:rPr lang="ru-RU" dirty="0" err="1">
                <a:latin typeface="times new roman"/>
              </a:rPr>
              <a:t>Несформированность</a:t>
            </a:r>
            <a:r>
              <a:rPr lang="ru-RU" dirty="0">
                <a:latin typeface="times new roman"/>
              </a:rPr>
              <a:t> приемов учебной деятельности (самоконтроля, умение действовать по правилу)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3. Низкий уровень объема и распределения внимания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4. Низкий уровень развития кратковременной памяти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5. Слабое развитие фонематического слуха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506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</a:rPr>
              <a:t>Феноменология трудностей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Испытывает трудности при решении математических задач (14,8%)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1. Низкий уровень развития общего интеллекта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2. Слабое понимание грамматических конструкций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3. </a:t>
            </a:r>
            <a:r>
              <a:rPr lang="ru-RU" dirty="0" err="1">
                <a:latin typeface="times new roman"/>
              </a:rPr>
              <a:t>Несформировано</a:t>
            </a:r>
            <a:r>
              <a:rPr lang="ru-RU" dirty="0">
                <a:latin typeface="times new roman"/>
              </a:rPr>
              <a:t> умение ориентироваться на систему признаков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4. Низкий уровень развития образного мышления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88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</a:rPr>
              <a:t>Феноменология трудностей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Испытывает затруднения при </a:t>
            </a:r>
            <a:r>
              <a:rPr lang="ru-RU" dirty="0" err="1">
                <a:latin typeface="times new roman"/>
              </a:rPr>
              <a:t>пересказывании</a:t>
            </a:r>
            <a:r>
              <a:rPr lang="ru-RU" dirty="0">
                <a:latin typeface="times new roman"/>
              </a:rPr>
              <a:t> текста (13,5%)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1. </a:t>
            </a:r>
            <a:r>
              <a:rPr lang="ru-RU" dirty="0" err="1">
                <a:latin typeface="times new roman"/>
              </a:rPr>
              <a:t>Несформированность</a:t>
            </a:r>
            <a:r>
              <a:rPr lang="ru-RU" dirty="0">
                <a:latin typeface="times new roman"/>
              </a:rPr>
              <a:t> умения планировать свои действия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2. Слабое развитие логического запоминания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3. Низкий уровень речевого развития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4. Низкий уровень развития образного мышления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5. Низкий уровень развития логических операций (анализа, обобщения, систематизации)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6. Заниженная самооценка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375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</a:rPr>
              <a:t>Феноменология трудностей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Неусидчив (13,1%)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1. Низкий уровень развития произвольности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2. Индивидуально – типологические особенности личности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3. Низкий уровень развития волевой сферы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046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</a:rPr>
              <a:t>Феноменология трудностей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Трудно понимает объяснения с первого раза (12,7%)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1. </a:t>
            </a:r>
            <a:r>
              <a:rPr lang="ru-RU" dirty="0" err="1">
                <a:latin typeface="times new roman"/>
              </a:rPr>
              <a:t>Несформированность</a:t>
            </a:r>
            <a:r>
              <a:rPr lang="ru-RU" dirty="0">
                <a:latin typeface="times new roman"/>
              </a:rPr>
              <a:t> приемов учебной деятельности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2. Слабая концентрация внимания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3. Низкий уровень развития восприятия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4. Низкий уровень развития произвольности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5. Низкий уровень развития общего интеллекта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782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</a:rPr>
              <a:t>Феноменология трудностей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Постоянная грязь в тетради (11,5%)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1. Слабое развитие тонкой моторики пальцев рук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2. </a:t>
            </a:r>
            <a:r>
              <a:rPr lang="ru-RU" dirty="0" err="1">
                <a:latin typeface="times new roman"/>
              </a:rPr>
              <a:t>Несформированность</a:t>
            </a:r>
            <a:r>
              <a:rPr lang="ru-RU" dirty="0">
                <a:latin typeface="times new roman"/>
              </a:rPr>
              <a:t> приемов учебной деятельности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3. Недостаточный объем внимания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4. Низкий уровень развития кратковременной памяти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5. Импульсивность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3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Результаты успеваемости по итогам 2 четверти, 1 полугодия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(по классам) – проблема № 1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142406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4391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</a:rPr>
              <a:t>Феноменология трудностей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Плохое знание таблицы умножения и сложения (10,2%)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1. Низкий уровень развития механической памяти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2. Низкий уровень развития долговременной памяти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3. Развитие общего интеллекта ниже возрастной нормы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4. Низкий уровень развития произвольности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5. Слабая концентрация внимания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6. </a:t>
            </a:r>
            <a:r>
              <a:rPr lang="ru-RU" dirty="0" err="1">
                <a:latin typeface="times new roman"/>
              </a:rPr>
              <a:t>Несформированность</a:t>
            </a:r>
            <a:r>
              <a:rPr lang="ru-RU" dirty="0">
                <a:latin typeface="times new roman"/>
              </a:rPr>
              <a:t> приемов учебной деятельности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397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</a:rPr>
              <a:t>Феноменология трудностей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Не справляется с заданиями для самостоятельной работы (9,6%)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1. </a:t>
            </a:r>
            <a:r>
              <a:rPr lang="ru-RU" dirty="0" err="1">
                <a:latin typeface="times new roman"/>
              </a:rPr>
              <a:t>Несформированность</a:t>
            </a:r>
            <a:r>
              <a:rPr lang="ru-RU" dirty="0">
                <a:latin typeface="times new roman"/>
              </a:rPr>
              <a:t> приемов учебной деятельности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2. Низкий уровень развития произвольности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624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</a:rPr>
              <a:t>Феноменология трудностей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Постоянно забывает дома учебные предметы (9,5%)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1. Высокая эмоциональная нестабильность, повышенная импульсивность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2. Низкий уровень развития произвольности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3. Низкий уровень концентрации и устойчивости внимания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4. Низкая школьная мотивация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087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</a:rPr>
              <a:t>Феноменология трудностей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Домашнюю работу выполняет отменно, а в классе справляется плохо (8,5%)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1. Низкая скорость протекания психических процессов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2. </a:t>
            </a:r>
            <a:r>
              <a:rPr lang="ru-RU" dirty="0" err="1">
                <a:latin typeface="times new roman"/>
              </a:rPr>
              <a:t>Несформированность</a:t>
            </a:r>
            <a:r>
              <a:rPr lang="ru-RU" dirty="0">
                <a:latin typeface="times new roman"/>
              </a:rPr>
              <a:t> приемов учебной деятельности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3. Высокая школьная тревожность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424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</a:rPr>
              <a:t>Феноменология трудностей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Постоянно переспрашивает </a:t>
            </a:r>
            <a:r>
              <a:rPr lang="ru-RU" dirty="0" smtClean="0">
                <a:latin typeface="times new roman"/>
              </a:rPr>
              <a:t>учителя, требует многократного повторения задания </a:t>
            </a:r>
            <a:r>
              <a:rPr lang="ru-RU" dirty="0">
                <a:latin typeface="times new roman"/>
              </a:rPr>
              <a:t>(6,4%)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ru-RU" sz="2500" dirty="0" smtClean="0">
                <a:latin typeface="times new roman"/>
              </a:rPr>
              <a:t>1. </a:t>
            </a:r>
            <a:r>
              <a:rPr lang="ru-RU" sz="2500" dirty="0">
                <a:latin typeface="times new roman"/>
              </a:rPr>
              <a:t>Низкий уровень объема внимания</a:t>
            </a:r>
            <a:endParaRPr lang="ru-RU" sz="2500" dirty="0"/>
          </a:p>
          <a:p>
            <a:pPr>
              <a:lnSpc>
                <a:spcPct val="150000"/>
              </a:lnSpc>
            </a:pPr>
            <a:r>
              <a:rPr lang="ru-RU" sz="2500" dirty="0">
                <a:latin typeface="times new roman"/>
              </a:rPr>
              <a:t>2. Низкий уровень развития концентрации, устойчивости и переключения внимания</a:t>
            </a:r>
            <a:endParaRPr lang="ru-RU" sz="2500" dirty="0"/>
          </a:p>
          <a:p>
            <a:pPr>
              <a:lnSpc>
                <a:spcPct val="150000"/>
              </a:lnSpc>
            </a:pPr>
            <a:r>
              <a:rPr lang="ru-RU" sz="2500" dirty="0">
                <a:latin typeface="times new roman"/>
              </a:rPr>
              <a:t>2. Низкий уровень развития кратковременной памяти</a:t>
            </a:r>
            <a:endParaRPr lang="ru-RU" sz="2500" dirty="0"/>
          </a:p>
          <a:p>
            <a:pPr>
              <a:lnSpc>
                <a:spcPct val="150000"/>
              </a:lnSpc>
            </a:pPr>
            <a:r>
              <a:rPr lang="ru-RU" sz="2500" dirty="0">
                <a:latin typeface="times new roman"/>
              </a:rPr>
              <a:t>3. Низкий уровень развития произвольности</a:t>
            </a:r>
            <a:endParaRPr lang="ru-RU" sz="2500" dirty="0"/>
          </a:p>
          <a:p>
            <a:pPr>
              <a:lnSpc>
                <a:spcPct val="150000"/>
              </a:lnSpc>
            </a:pPr>
            <a:r>
              <a:rPr lang="ru-RU" sz="2500" dirty="0">
                <a:latin typeface="times new roman"/>
              </a:rPr>
              <a:t>4. </a:t>
            </a:r>
            <a:r>
              <a:rPr lang="ru-RU" sz="2500" dirty="0" err="1">
                <a:latin typeface="times new roman"/>
              </a:rPr>
              <a:t>Несформированность</a:t>
            </a:r>
            <a:r>
              <a:rPr lang="ru-RU" sz="2500" dirty="0">
                <a:latin typeface="times new roman"/>
              </a:rPr>
              <a:t> умения принять учебную задачу</a:t>
            </a:r>
            <a:endParaRPr lang="ru-RU" sz="2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852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</a:rPr>
              <a:t>Феноменология трудностей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Опаздывает на уроки (4,8%)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600" dirty="0">
                <a:latin typeface="times new roman"/>
              </a:rPr>
              <a:t>1. </a:t>
            </a:r>
            <a:r>
              <a:rPr lang="ru-RU" sz="2600" dirty="0" err="1">
                <a:latin typeface="times new roman"/>
              </a:rPr>
              <a:t>Несформированность</a:t>
            </a:r>
            <a:r>
              <a:rPr lang="ru-RU" sz="2600" dirty="0">
                <a:latin typeface="times new roman"/>
              </a:rPr>
              <a:t> приемов самоконтроля</a:t>
            </a:r>
            <a:endParaRPr lang="ru-RU" sz="2600" dirty="0"/>
          </a:p>
          <a:p>
            <a:pPr>
              <a:lnSpc>
                <a:spcPct val="150000"/>
              </a:lnSpc>
            </a:pPr>
            <a:r>
              <a:rPr lang="ru-RU" sz="2600" dirty="0">
                <a:latin typeface="times new roman"/>
              </a:rPr>
              <a:t>2. Низкий уровень развития концентрации и устойчивости внимания</a:t>
            </a:r>
            <a:endParaRPr lang="ru-RU" sz="2600" dirty="0"/>
          </a:p>
          <a:p>
            <a:pPr>
              <a:lnSpc>
                <a:spcPct val="150000"/>
              </a:lnSpc>
            </a:pPr>
            <a:r>
              <a:rPr lang="ru-RU" sz="2600" dirty="0">
                <a:latin typeface="times new roman"/>
              </a:rPr>
              <a:t>3. Низкий уровень развития произвольности</a:t>
            </a:r>
            <a:endParaRPr lang="ru-RU" sz="2600" dirty="0"/>
          </a:p>
          <a:p>
            <a:pPr>
              <a:lnSpc>
                <a:spcPct val="150000"/>
              </a:lnSpc>
            </a:pPr>
            <a:r>
              <a:rPr lang="ru-RU" sz="2600" dirty="0">
                <a:latin typeface="times new roman"/>
              </a:rPr>
              <a:t>4. Возможные трудности в семье</a:t>
            </a:r>
            <a:endParaRPr lang="ru-RU" sz="2600" dirty="0"/>
          </a:p>
          <a:p>
            <a:pPr>
              <a:lnSpc>
                <a:spcPct val="150000"/>
              </a:lnSpc>
            </a:pPr>
            <a:r>
              <a:rPr lang="ru-RU" sz="2600" dirty="0">
                <a:latin typeface="times new roman"/>
              </a:rPr>
              <a:t>5. Причины вторичной выгоды</a:t>
            </a:r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200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</a:rPr>
              <a:t>Феноменология трудностей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Постоянно отвлекается на уроках, залезает под парту, играет, ест (4,7%)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1. </a:t>
            </a:r>
            <a:r>
              <a:rPr lang="ru-RU" dirty="0" err="1">
                <a:latin typeface="times new roman"/>
              </a:rPr>
              <a:t>Несформированность</a:t>
            </a:r>
            <a:r>
              <a:rPr lang="ru-RU" dirty="0">
                <a:latin typeface="times new roman"/>
              </a:rPr>
              <a:t> позиции школьника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2. Преобладает игровая мотивация обучения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3. Индивидуально – типологические особенности личности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4. Низкий уровень развития концентрации и </a:t>
            </a:r>
            <a:r>
              <a:rPr lang="ru-RU" dirty="0" smtClean="0">
                <a:latin typeface="times new roman"/>
              </a:rPr>
              <a:t>устойчивости, произвольности  внимания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/>
              </a:rPr>
              <a:t>5. </a:t>
            </a:r>
            <a:r>
              <a:rPr lang="ru-RU" dirty="0" err="1">
                <a:latin typeface="times new roman"/>
              </a:rPr>
              <a:t>Несформированность</a:t>
            </a:r>
            <a:r>
              <a:rPr lang="ru-RU" dirty="0">
                <a:latin typeface="times new roman"/>
              </a:rPr>
              <a:t> приемов учебной деятельности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157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</a:rPr>
              <a:t>Феноменология трудностей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При проверке тетрадей после урока оказывается, что письменная работа полностью отсутствует (2,6%)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1. </a:t>
            </a:r>
            <a:r>
              <a:rPr lang="ru-RU" dirty="0" err="1">
                <a:latin typeface="times new roman"/>
              </a:rPr>
              <a:t>Несформированность</a:t>
            </a:r>
            <a:r>
              <a:rPr lang="ru-RU" dirty="0">
                <a:latin typeface="times new roman"/>
              </a:rPr>
              <a:t> приемов учебной деятельности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2. Низкая школьная мотивация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3. Низкий уровень развития произвольности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4. Негативизм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518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</a:rPr>
              <a:t>Феноменология трудностей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Во время урока выходит и отсутствует продолжительное время (1 %)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1. Отсутствует учебная мотивация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2. </a:t>
            </a:r>
            <a:r>
              <a:rPr lang="ru-RU" dirty="0" err="1">
                <a:latin typeface="times new roman"/>
              </a:rPr>
              <a:t>Несформированность</a:t>
            </a:r>
            <a:r>
              <a:rPr lang="ru-RU" dirty="0">
                <a:latin typeface="times new roman"/>
              </a:rPr>
              <a:t> позиции школьника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3. Заниженная самооценка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4. </a:t>
            </a:r>
            <a:r>
              <a:rPr lang="ru-RU" dirty="0" smtClean="0">
                <a:latin typeface="times new roman"/>
              </a:rPr>
              <a:t>Внутреннее стрессовое </a:t>
            </a:r>
            <a:r>
              <a:rPr lang="ru-RU" dirty="0">
                <a:latin typeface="times new roman"/>
              </a:rPr>
              <a:t>состояние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5. Трудности в усвоении материала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161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</a:rPr>
              <a:t>Феноменология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трудностей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Комментирует оценки и поведение учителя (0,9%)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1. Возможные трудности в семье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2. Особенности развития «Я – концепции»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36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Результаты успеваемости за 2 четверть, 1 полугодие (по школе) – проблема № 2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279869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6305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Особенности неуспевающих учащихся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</a:rPr>
              <a:t>низкий уровень </a:t>
            </a:r>
            <a:r>
              <a:rPr lang="ru-RU" sz="1800" dirty="0" smtClean="0">
                <a:latin typeface="Times New Roman"/>
                <a:ea typeface="Times New Roman"/>
              </a:rPr>
              <a:t>знаний =&gt; низкий </a:t>
            </a:r>
            <a:r>
              <a:rPr lang="ru-RU" sz="1800" dirty="0">
                <a:latin typeface="Times New Roman"/>
                <a:ea typeface="Times New Roman"/>
              </a:rPr>
              <a:t>уровень интеллектуального развития </a:t>
            </a:r>
            <a:r>
              <a:rPr lang="ru-RU" sz="1800" dirty="0" smtClean="0">
                <a:latin typeface="Times New Roman"/>
                <a:ea typeface="Times New Roman"/>
              </a:rPr>
              <a:t>;</a:t>
            </a:r>
            <a:endParaRPr lang="ru-RU" sz="1800" dirty="0">
              <a:latin typeface="Times New Roman"/>
              <a:ea typeface="Times New Roman"/>
            </a:endParaRPr>
          </a:p>
          <a:p>
            <a:pPr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</a:rPr>
              <a:t>отсутствие познавательного </a:t>
            </a:r>
            <a:r>
              <a:rPr lang="ru-RU" sz="1800" dirty="0" smtClean="0">
                <a:latin typeface="Times New Roman"/>
                <a:ea typeface="Times New Roman"/>
              </a:rPr>
              <a:t>интереса, учебной мотивации; </a:t>
            </a:r>
            <a:endParaRPr lang="ru-RU" sz="1800" dirty="0">
              <a:latin typeface="Times New Roman"/>
              <a:ea typeface="Times New Roman"/>
            </a:endParaRPr>
          </a:p>
          <a:p>
            <a:pPr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</a:rPr>
              <a:t>не сформированы элементарные организационные навыки </a:t>
            </a:r>
          </a:p>
          <a:p>
            <a:pPr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</a:rPr>
              <a:t>учащиеся требуют индивидуального подхода с психологической и педагогической (в плане обучения) точки зрения </a:t>
            </a:r>
          </a:p>
          <a:p>
            <a:pPr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</a:rPr>
              <a:t>нет опоры на родителей как союзников </a:t>
            </a:r>
            <a:r>
              <a:rPr lang="ru-RU" sz="1800" dirty="0" smtClean="0">
                <a:latin typeface="Times New Roman"/>
                <a:ea typeface="Times New Roman"/>
              </a:rPr>
              <a:t>учителя; </a:t>
            </a:r>
            <a:endParaRPr lang="ru-RU" sz="1800" dirty="0">
              <a:latin typeface="Times New Roman"/>
              <a:ea typeface="Times New Roman"/>
            </a:endParaRPr>
          </a:p>
          <a:p>
            <a:pPr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</a:rPr>
              <a:t>дети, в основном, из асоциальных </a:t>
            </a:r>
            <a:r>
              <a:rPr lang="ru-RU" sz="1800" dirty="0" smtClean="0">
                <a:latin typeface="Times New Roman"/>
                <a:ea typeface="Times New Roman"/>
              </a:rPr>
              <a:t>семей; </a:t>
            </a:r>
            <a:endParaRPr lang="ru-RU" sz="1800" dirty="0">
              <a:latin typeface="Times New Roman"/>
              <a:ea typeface="Times New Roman"/>
            </a:endParaRPr>
          </a:p>
          <a:p>
            <a:pPr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</a:rPr>
              <a:t>отсутствие адекватной самооценки со стороны </a:t>
            </a:r>
            <a:r>
              <a:rPr lang="ru-RU" sz="1800" dirty="0" smtClean="0">
                <a:latin typeface="Times New Roman"/>
                <a:ea typeface="Times New Roman"/>
              </a:rPr>
              <a:t>учащихся; </a:t>
            </a:r>
            <a:endParaRPr lang="ru-RU" sz="1800" dirty="0">
              <a:latin typeface="Times New Roman"/>
              <a:ea typeface="Times New Roman"/>
            </a:endParaRPr>
          </a:p>
          <a:p>
            <a:pPr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</a:rPr>
              <a:t>частые пропуски уроков без уважительной причины, что приводит к отсутствию системы в </a:t>
            </a:r>
            <a:r>
              <a:rPr lang="ru-RU" sz="1800" dirty="0" smtClean="0">
                <a:latin typeface="Times New Roman"/>
                <a:ea typeface="Times New Roman"/>
              </a:rPr>
              <a:t>знаниях.</a:t>
            </a:r>
            <a:endParaRPr lang="ru-RU" sz="1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5164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28600"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Выяснив </a:t>
            </a:r>
            <a:r>
              <a:rPr lang="ru-RU" sz="2200" dirty="0">
                <a:latin typeface="Times New Roman"/>
                <a:ea typeface="Times New Roman"/>
              </a:rPr>
              <a:t>причину отставания, </a:t>
            </a:r>
            <a:r>
              <a:rPr lang="ru-RU" sz="2200" dirty="0" smtClean="0">
                <a:latin typeface="Times New Roman"/>
                <a:ea typeface="Times New Roman"/>
              </a:rPr>
              <a:t> необходимо определить настоящий </a:t>
            </a:r>
            <a:r>
              <a:rPr lang="ru-RU" sz="2200" dirty="0">
                <a:latin typeface="Times New Roman"/>
                <a:ea typeface="Times New Roman"/>
              </a:rPr>
              <a:t>уровень </a:t>
            </a:r>
            <a:r>
              <a:rPr lang="ru-RU" sz="2200" dirty="0" smtClean="0">
                <a:latin typeface="Times New Roman"/>
                <a:ea typeface="Times New Roman"/>
              </a:rPr>
              <a:t>знаний ученика, </a:t>
            </a:r>
            <a:r>
              <a:rPr lang="ru-RU" sz="2200" dirty="0">
                <a:latin typeface="Times New Roman"/>
                <a:ea typeface="Times New Roman"/>
              </a:rPr>
              <a:t>после чего “возвратить его” на ту ступень обучения, где он будет соответствовать требованиям программы, </a:t>
            </a:r>
            <a:r>
              <a:rPr lang="ru-RU" sz="2200" dirty="0" smtClean="0">
                <a:latin typeface="Times New Roman"/>
                <a:ea typeface="Times New Roman"/>
              </a:rPr>
              <a:t>ФГОС.</a:t>
            </a:r>
          </a:p>
          <a:p>
            <a:pPr marL="228600" algn="just">
              <a:spcAft>
                <a:spcPts val="0"/>
              </a:spcAft>
            </a:pPr>
            <a:r>
              <a:rPr lang="ru-RU" sz="2200" dirty="0">
                <a:latin typeface="Times New Roman"/>
                <a:ea typeface="Times New Roman"/>
              </a:rPr>
              <a:t>Продумать и осуществить индивидуальный план обучения</a:t>
            </a:r>
            <a:r>
              <a:rPr lang="ru-RU" sz="2200" dirty="0" smtClean="0">
                <a:latin typeface="Times New Roman"/>
                <a:ea typeface="Times New Roman"/>
              </a:rPr>
              <a:t>.</a:t>
            </a:r>
          </a:p>
          <a:p>
            <a:pPr marL="228600" algn="just"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Организовать </a:t>
            </a:r>
            <a:r>
              <a:rPr lang="ru-RU" sz="2200" dirty="0">
                <a:latin typeface="Times New Roman"/>
                <a:ea typeface="Times New Roman"/>
              </a:rPr>
              <a:t>учебный процесс, жизнь учащихся в школе и в классе, чтобы вызвать и развить у учащихся внутреннюю мотивацию учебной деятельности, стойкий познавательный интерес к </a:t>
            </a:r>
            <a:r>
              <a:rPr lang="ru-RU" sz="2200" dirty="0" smtClean="0">
                <a:latin typeface="Times New Roman"/>
                <a:ea typeface="Times New Roman"/>
              </a:rPr>
              <a:t>учению.</a:t>
            </a:r>
            <a:endParaRPr lang="ru-RU" sz="2200" dirty="0"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833" y="692697"/>
            <a:ext cx="3304572" cy="19442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Шаг 2. Чему учить?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32048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061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Проветривать кабинеты;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изминутки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пальчиковую гимнастику, гимнастику для глаз;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смену видов деятельности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Разнообразить виды деятельности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ритмикой, спортом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39832" y="836713"/>
            <a:ext cx="4224655" cy="1440159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Повышение работоспособности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2996952"/>
            <a:ext cx="3298784" cy="26579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5"/>
            <a:ext cx="3384376" cy="278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060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Times New Roman"/>
                <a:ea typeface="Times New Roman"/>
              </a:rPr>
              <a:t>Карточки для индивидуальной </a:t>
            </a:r>
            <a:r>
              <a:rPr lang="ru-RU" dirty="0" smtClean="0">
                <a:latin typeface="Times New Roman"/>
                <a:ea typeface="Times New Roman"/>
              </a:rPr>
              <a:t>работы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Задания </a:t>
            </a:r>
            <a:r>
              <a:rPr lang="ru-RU" dirty="0">
                <a:latin typeface="Times New Roman"/>
                <a:ea typeface="Times New Roman"/>
              </a:rPr>
              <a:t>с выбором ответа. </a:t>
            </a:r>
          </a:p>
          <a:p>
            <a:r>
              <a:rPr lang="ru-RU" dirty="0">
                <a:latin typeface="Times New Roman"/>
                <a:ea typeface="Times New Roman"/>
              </a:rPr>
              <a:t>Карточки </a:t>
            </a:r>
            <a:r>
              <a:rPr lang="ru-RU" dirty="0" smtClean="0">
                <a:latin typeface="Times New Roman"/>
                <a:ea typeface="Times New Roman"/>
              </a:rPr>
              <a:t>– тренажеры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Творческие задания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Карточки-образцы решения</a:t>
            </a:r>
          </a:p>
          <a:p>
            <a:r>
              <a:rPr lang="ru-RU" dirty="0">
                <a:latin typeface="Times New Roman"/>
                <a:ea typeface="Times New Roman"/>
              </a:rPr>
              <a:t>К</a:t>
            </a:r>
            <a:r>
              <a:rPr lang="ru-RU" dirty="0" smtClean="0">
                <a:latin typeface="Times New Roman"/>
                <a:ea typeface="Times New Roman"/>
              </a:rPr>
              <a:t>арточки-конспекты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Карточки-инструкции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39832" y="836713"/>
            <a:ext cx="3506999" cy="1584176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еализация индивидуального подхода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46" y="3284984"/>
            <a:ext cx="3520286" cy="24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063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Не ставить слабого в ситуацию неожиданного вопроса и не требовать быстрого ответа на </a:t>
            </a:r>
            <a:r>
              <a:rPr lang="ru-RU" dirty="0" smtClean="0">
                <a:latin typeface="Times New Roman"/>
                <a:ea typeface="Times New Roman"/>
              </a:rPr>
              <a:t>него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Отложить </a:t>
            </a:r>
            <a:r>
              <a:rPr lang="ru-RU" dirty="0">
                <a:latin typeface="Times New Roman"/>
                <a:ea typeface="Times New Roman"/>
              </a:rPr>
              <a:t>опрос </a:t>
            </a:r>
            <a:r>
              <a:rPr lang="ru-RU" dirty="0" smtClean="0">
                <a:latin typeface="Times New Roman"/>
                <a:ea typeface="Times New Roman"/>
              </a:rPr>
              <a:t>по новому материалу на </a:t>
            </a:r>
            <a:r>
              <a:rPr lang="ru-RU" dirty="0">
                <a:latin typeface="Times New Roman"/>
                <a:ea typeface="Times New Roman"/>
              </a:rPr>
              <a:t>следующий урок, дав возможность ученикам позаниматься </a:t>
            </a:r>
            <a:r>
              <a:rPr lang="ru-RU" dirty="0" smtClean="0">
                <a:latin typeface="Times New Roman"/>
                <a:ea typeface="Times New Roman"/>
              </a:rPr>
              <a:t>дома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Тактики похвалы </a:t>
            </a:r>
            <a:r>
              <a:rPr lang="ru-RU" dirty="0">
                <a:latin typeface="Times New Roman"/>
                <a:ea typeface="Times New Roman"/>
              </a:rPr>
              <a:t>и </a:t>
            </a:r>
            <a:r>
              <a:rPr lang="ru-RU" dirty="0" smtClean="0">
                <a:latin typeface="Times New Roman"/>
                <a:ea typeface="Times New Roman"/>
              </a:rPr>
              <a:t>поощрений</a:t>
            </a:r>
          </a:p>
          <a:p>
            <a:r>
              <a:rPr lang="ru-RU" dirty="0">
                <a:latin typeface="Times New Roman"/>
                <a:ea typeface="Times New Roman"/>
              </a:rPr>
              <a:t>Желательно, чтобы ответ был не в устной, а в письменной </a:t>
            </a:r>
            <a:r>
              <a:rPr lang="ru-RU" dirty="0" smtClean="0">
                <a:latin typeface="Times New Roman"/>
                <a:ea typeface="Times New Roman"/>
              </a:rPr>
              <a:t>форме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Анонсирование материала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Индивидуальные задания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Прием «Холодный душ»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отношения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классом</a:t>
            </a:r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39833" y="764705"/>
            <a:ext cx="3304572" cy="17281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Создание ситуации успеха для каждого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6101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086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Трёхвариантные задания по степени трудности – облегчённый, средний и повышенный (выбор варианта предоставляется учащемуся</a:t>
            </a:r>
            <a:r>
              <a:rPr lang="ru-RU" dirty="0" smtClean="0">
                <a:latin typeface="Times New Roman"/>
                <a:ea typeface="Times New Roman"/>
              </a:rPr>
              <a:t>)</a:t>
            </a:r>
          </a:p>
          <a:p>
            <a:r>
              <a:rPr lang="ru-RU" dirty="0">
                <a:latin typeface="Times New Roman"/>
                <a:ea typeface="Times New Roman"/>
              </a:rPr>
              <a:t>Индивидуальные дифференцированные </a:t>
            </a:r>
            <a:r>
              <a:rPr lang="ru-RU" dirty="0" smtClean="0">
                <a:latin typeface="Times New Roman"/>
                <a:ea typeface="Times New Roman"/>
              </a:rPr>
              <a:t>задания</a:t>
            </a:r>
          </a:p>
          <a:p>
            <a:r>
              <a:rPr lang="ru-RU" dirty="0">
                <a:latin typeface="Times New Roman"/>
                <a:ea typeface="Times New Roman"/>
              </a:rPr>
              <a:t>Групповые дифференцированные задания с учётом различной подготовки </a:t>
            </a:r>
            <a:r>
              <a:rPr lang="ru-RU" dirty="0" smtClean="0">
                <a:latin typeface="Times New Roman"/>
                <a:ea typeface="Times New Roman"/>
              </a:rPr>
              <a:t>учащихся</a:t>
            </a:r>
          </a:p>
          <a:p>
            <a:r>
              <a:rPr lang="ru-RU" dirty="0">
                <a:latin typeface="Times New Roman"/>
                <a:ea typeface="Times New Roman"/>
              </a:rPr>
              <a:t>Равноценные двухвариантные задания по рядам с предложением к каждому варианту системы дополнительных заданий все возрастающей </a:t>
            </a:r>
            <a:r>
              <a:rPr lang="ru-RU" dirty="0" smtClean="0">
                <a:latin typeface="Times New Roman"/>
                <a:ea typeface="Times New Roman"/>
              </a:rPr>
              <a:t>сложности</a:t>
            </a:r>
          </a:p>
          <a:p>
            <a:r>
              <a:rPr lang="ru-RU" dirty="0" smtClean="0">
                <a:latin typeface="Times New Roman"/>
              </a:rPr>
              <a:t>Дифференциация на каждом этапе урока и при выборе домашнего задания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Разнообразные </a:t>
            </a:r>
            <a:r>
              <a:rPr lang="ru-RU" dirty="0">
                <a:latin typeface="Times New Roman"/>
                <a:ea typeface="Times New Roman"/>
              </a:rPr>
              <a:t>формы и жанры </a:t>
            </a:r>
            <a:r>
              <a:rPr lang="ru-RU" dirty="0" smtClean="0">
                <a:latin typeface="Times New Roman"/>
                <a:ea typeface="Times New Roman"/>
              </a:rPr>
              <a:t>урока</a:t>
            </a:r>
          </a:p>
          <a:p>
            <a:r>
              <a:rPr lang="ru-RU" dirty="0" smtClean="0">
                <a:latin typeface="Times New Roman"/>
              </a:rPr>
              <a:t>Проекты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39832" y="908721"/>
            <a:ext cx="3936623" cy="136815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Дифференцированный подход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2924944"/>
            <a:ext cx="3298784" cy="27299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410445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997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Успешные люди из неуспевающих учеников))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2316009"/>
            <a:ext cx="3425651" cy="639762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9" y="2316010"/>
            <a:ext cx="3423546" cy="639762"/>
          </a:xfrm>
        </p:spPr>
        <p:txBody>
          <a:bodyPr/>
          <a:lstStyle/>
          <a:p>
            <a:r>
              <a:rPr lang="ru-RU" dirty="0" smtClean="0"/>
              <a:t>Андрей </a:t>
            </a:r>
            <a:r>
              <a:rPr lang="ru-RU" dirty="0" err="1" smtClean="0"/>
              <a:t>Торковский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7"/>
            <a:ext cx="345638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60040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505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</a:rPr>
              <a:t>Успешные люди из неуспевающих </a:t>
            </a:r>
            <a:r>
              <a:rPr lang="ru-RU" sz="3600" b="1" dirty="0" smtClean="0">
                <a:solidFill>
                  <a:prstClr val="black"/>
                </a:solidFill>
              </a:rPr>
              <a:t>учеников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3384376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11854"/>
            <a:ext cx="3384376" cy="400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378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87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476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Успешные люди из неуспевающих учеников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19431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20955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2571750" cy="349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8" y="2395470"/>
            <a:ext cx="2405707" cy="350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06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Причины слабой успеваемости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Социально-экономические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Изменения </a:t>
            </a:r>
            <a:r>
              <a:rPr lang="ru-RU" dirty="0">
                <a:latin typeface="Times New Roman"/>
                <a:ea typeface="Times New Roman"/>
              </a:rPr>
              <a:t>экологической и социально-экономической ситуации в стране ухудшают соматическое и нервно-психическое здоровье </a:t>
            </a:r>
            <a:r>
              <a:rPr lang="ru-RU" dirty="0" smtClean="0">
                <a:latin typeface="Times New Roman"/>
                <a:ea typeface="Times New Roman"/>
              </a:rPr>
              <a:t>школьников.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977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2862"/>
            <a:ext cx="288032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25717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67" y="3501008"/>
            <a:ext cx="4300736" cy="268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32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 данным статистики на 2012 год: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Arial"/>
              </a:rPr>
              <a:t>З</a:t>
            </a:r>
            <a:r>
              <a:rPr lang="ru-RU" dirty="0" smtClean="0">
                <a:latin typeface="Arial"/>
              </a:rPr>
              <a:t>аболеваемость </a:t>
            </a:r>
            <a:r>
              <a:rPr lang="ru-RU" dirty="0">
                <a:latin typeface="Arial"/>
              </a:rPr>
              <a:t>детей до 14 лет за последние 10 лет увеличилась на 50</a:t>
            </a:r>
            <a:r>
              <a:rPr lang="ru-RU" dirty="0" smtClean="0">
                <a:latin typeface="Arial"/>
              </a:rPr>
              <a:t>%.</a:t>
            </a:r>
          </a:p>
          <a:p>
            <a:pPr algn="just"/>
            <a:r>
              <a:rPr lang="ru-RU" dirty="0" smtClean="0">
                <a:latin typeface="Arial"/>
              </a:rPr>
              <a:t> У </a:t>
            </a:r>
            <a:r>
              <a:rPr lang="ru-RU" dirty="0">
                <a:latin typeface="Arial"/>
              </a:rPr>
              <a:t>детей 15 – 17 лет. Уровень заболеваемости </a:t>
            </a:r>
            <a:r>
              <a:rPr lang="ru-RU" dirty="0" smtClean="0">
                <a:latin typeface="Arial"/>
              </a:rPr>
              <a:t>возрос </a:t>
            </a:r>
            <a:r>
              <a:rPr lang="ru-RU" dirty="0">
                <a:latin typeface="Arial"/>
              </a:rPr>
              <a:t>на 64</a:t>
            </a:r>
            <a:r>
              <a:rPr lang="ru-RU" dirty="0" smtClean="0">
                <a:latin typeface="Arial"/>
              </a:rPr>
              <a:t>%.</a:t>
            </a:r>
          </a:p>
          <a:p>
            <a:pPr algn="just"/>
            <a:r>
              <a:rPr lang="ru-RU" dirty="0">
                <a:latin typeface="Arial"/>
              </a:rPr>
              <a:t>Серьезным индикатором ухудшения состояния здоровья детей является рост числа детей – инвалидов</a:t>
            </a:r>
            <a:r>
              <a:rPr lang="ru-RU" dirty="0" smtClean="0">
                <a:latin typeface="Arial"/>
              </a:rPr>
              <a:t>.</a:t>
            </a:r>
          </a:p>
          <a:p>
            <a:pPr algn="just"/>
            <a:r>
              <a:rPr lang="ru-RU" dirty="0" smtClean="0">
                <a:latin typeface="Arial"/>
              </a:rPr>
              <a:t>Возрос </a:t>
            </a:r>
            <a:r>
              <a:rPr lang="ru-RU" dirty="0">
                <a:latin typeface="Arial"/>
              </a:rPr>
              <a:t>удельный вес врождённых аномалий (на </a:t>
            </a:r>
            <a:r>
              <a:rPr lang="ru-RU" dirty="0" smtClean="0">
                <a:latin typeface="Arial"/>
              </a:rPr>
              <a:t>2,1</a:t>
            </a:r>
            <a:r>
              <a:rPr lang="ru-RU" dirty="0">
                <a:latin typeface="Arial"/>
              </a:rPr>
              <a:t>%) и психических расстройств (на </a:t>
            </a:r>
            <a:r>
              <a:rPr lang="ru-RU" dirty="0" smtClean="0">
                <a:latin typeface="Arial"/>
              </a:rPr>
              <a:t>2,5%).</a:t>
            </a:r>
          </a:p>
          <a:p>
            <a:pPr algn="just"/>
            <a:r>
              <a:rPr lang="ru-RU" dirty="0" smtClean="0">
                <a:latin typeface="Arial"/>
              </a:rPr>
              <a:t>Более</a:t>
            </a:r>
            <a:r>
              <a:rPr lang="ru-RU" dirty="0">
                <a:latin typeface="Arial"/>
              </a:rPr>
              <a:t>, чем у 30% юношей и девушек выявляется задержка полового </a:t>
            </a:r>
            <a:r>
              <a:rPr lang="ru-RU" dirty="0" smtClean="0">
                <a:latin typeface="Arial"/>
              </a:rPr>
              <a:t>созревания.</a:t>
            </a:r>
          </a:p>
          <a:p>
            <a:pPr algn="just"/>
            <a:endParaRPr lang="ru-RU" dirty="0" smtClean="0">
              <a:latin typeface="Arial"/>
            </a:endParaRPr>
          </a:p>
          <a:p>
            <a:endParaRPr lang="ru-RU" dirty="0" smtClean="0">
              <a:latin typeface="Arial"/>
            </a:endParaRPr>
          </a:p>
          <a:p>
            <a:endParaRPr lang="ru-RU" dirty="0" smtClean="0"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51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Причины слабой успеваемости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Социально-психологические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671264" cy="349300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/>
              </a:rPr>
              <a:t>Недостатки </a:t>
            </a:r>
            <a:r>
              <a:rPr lang="ru-RU" sz="2000" dirty="0">
                <a:latin typeface="times new roman"/>
              </a:rPr>
              <a:t>в познавательной, </a:t>
            </a:r>
            <a:r>
              <a:rPr lang="ru-RU" sz="2000" dirty="0" err="1">
                <a:latin typeface="times new roman"/>
              </a:rPr>
              <a:t>потребностно</a:t>
            </a:r>
            <a:r>
              <a:rPr lang="ru-RU" sz="2000" dirty="0">
                <a:latin typeface="times new roman"/>
              </a:rPr>
              <a:t> – мотивационной </a:t>
            </a:r>
            <a:r>
              <a:rPr lang="ru-RU" sz="2000" dirty="0" smtClean="0">
                <a:latin typeface="times new roman"/>
              </a:rPr>
              <a:t>сферах.</a:t>
            </a:r>
          </a:p>
          <a:p>
            <a:r>
              <a:rPr lang="ru-RU" sz="2000" dirty="0" smtClean="0">
                <a:latin typeface="times new roman"/>
              </a:rPr>
              <a:t>Семейные проблемы.</a:t>
            </a:r>
          </a:p>
          <a:p>
            <a:r>
              <a:rPr lang="ru-RU" sz="2000" dirty="0" smtClean="0">
                <a:latin typeface="times new roman"/>
              </a:rPr>
              <a:t>Уровень </a:t>
            </a:r>
            <a:r>
              <a:rPr lang="ru-RU" sz="2000" dirty="0">
                <a:latin typeface="times new roman"/>
              </a:rPr>
              <a:t>образования родителей</a:t>
            </a:r>
            <a:r>
              <a:rPr lang="ru-RU" sz="2000" dirty="0" smtClean="0">
                <a:latin typeface="times new roman"/>
              </a:rPr>
              <a:t>.</a:t>
            </a:r>
          </a:p>
          <a:p>
            <a:r>
              <a:rPr lang="ru-RU" sz="2000" dirty="0" smtClean="0">
                <a:latin typeface="times new roman"/>
              </a:rPr>
              <a:t>Педагогическая запущенность.</a:t>
            </a:r>
          </a:p>
          <a:p>
            <a:r>
              <a:rPr lang="ru-RU" sz="2000" dirty="0" smtClean="0">
                <a:latin typeface="times new roman"/>
              </a:rPr>
              <a:t>Индивидуально </a:t>
            </a:r>
            <a:r>
              <a:rPr lang="ru-RU" sz="2000" dirty="0">
                <a:latin typeface="times new roman"/>
              </a:rPr>
              <a:t>– психологические особенности </a:t>
            </a:r>
            <a:r>
              <a:rPr lang="ru-RU" sz="2000" dirty="0" smtClean="0">
                <a:latin typeface="times new roman"/>
              </a:rPr>
              <a:t>учащихся.</a:t>
            </a:r>
          </a:p>
          <a:p>
            <a:r>
              <a:rPr lang="ru-RU" sz="2000" dirty="0" smtClean="0">
                <a:latin typeface="times new roman"/>
              </a:rPr>
              <a:t>Конфликтные отношения в школе.</a:t>
            </a:r>
          </a:p>
          <a:p>
            <a:endParaRPr lang="ru-RU" sz="1800" dirty="0" smtClean="0">
              <a:latin typeface="times new roman"/>
            </a:endParaRPr>
          </a:p>
          <a:p>
            <a:endParaRPr lang="ru-RU" sz="1800" dirty="0" smtClean="0">
              <a:latin typeface="times new roman"/>
            </a:endParaRPr>
          </a:p>
          <a:p>
            <a:endParaRPr lang="ru-RU" dirty="0" smtClean="0">
              <a:latin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2881306" cy="207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24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Причины слабой успеваемости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едагогические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в методике преподавания;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изкий уровень 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процесса, подготовки к урокам,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материальной базы,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предшествующей подготовки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ученика,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интерес ученика к изучаемому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предмету,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непосещение уроков,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нерегулярное выполнение домашних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93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иллюстрация лебедь рак и щу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2" y="503294"/>
            <a:ext cx="7789372" cy="584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50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12619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/>
              </a:rPr>
              <a:t>Противоречие </a:t>
            </a:r>
            <a:r>
              <a:rPr lang="ru-RU" sz="2800" b="1" dirty="0">
                <a:solidFill>
                  <a:schemeClr val="tx1"/>
                </a:solidFill>
                <a:latin typeface="times new roman"/>
              </a:rPr>
              <a:t>во взглядах на проблему </a:t>
            </a:r>
            <a:r>
              <a:rPr lang="ru-RU" sz="2800" b="1" dirty="0" smtClean="0">
                <a:solidFill>
                  <a:schemeClr val="tx1"/>
                </a:solidFill>
                <a:latin typeface="times new roman"/>
              </a:rPr>
              <a:t>различных субъектов педагогического процесса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80 % родителей</a:t>
            </a:r>
            <a:r>
              <a:rPr lang="ru-RU" dirty="0" smtClean="0">
                <a:latin typeface="times new roman"/>
              </a:rPr>
              <a:t>, обратившиеся за консультацией по поводу школьных трудностей считают, что основные причины неудач ребенка связаны с учителем: </a:t>
            </a:r>
          </a:p>
          <a:p>
            <a:r>
              <a:rPr lang="ru-RU" dirty="0" smtClean="0">
                <a:latin typeface="times new roman"/>
              </a:rPr>
              <a:t>несправедливость учителей – 29 %, </a:t>
            </a:r>
          </a:p>
          <a:p>
            <a:r>
              <a:rPr lang="ru-RU" dirty="0" smtClean="0">
                <a:latin typeface="times new roman"/>
              </a:rPr>
              <a:t>неумение найти подход к ребенку – 48 %,</a:t>
            </a:r>
          </a:p>
          <a:p>
            <a:r>
              <a:rPr lang="ru-RU" dirty="0" smtClean="0">
                <a:latin typeface="times new roman"/>
              </a:rPr>
              <a:t>низкая квалификация учителей – 23 %.</a:t>
            </a:r>
          </a:p>
          <a:p>
            <a:r>
              <a:rPr lang="ru-RU" dirty="0" smtClean="0">
                <a:latin typeface="times new roman"/>
              </a:rPr>
              <a:t>неинтересное преподавание предмета – 36 %;</a:t>
            </a:r>
          </a:p>
          <a:p>
            <a:r>
              <a:rPr lang="ru-RU" dirty="0">
                <a:latin typeface="times new roman"/>
              </a:rPr>
              <a:t>общие учебные нагрузки </a:t>
            </a:r>
            <a:r>
              <a:rPr lang="ru-RU" dirty="0" smtClean="0">
                <a:latin typeface="times new roman"/>
              </a:rPr>
              <a:t>- 24 %,</a:t>
            </a:r>
          </a:p>
          <a:p>
            <a:r>
              <a:rPr lang="ru-RU" dirty="0">
                <a:latin typeface="times new roman"/>
              </a:rPr>
              <a:t>лень ребенка </a:t>
            </a:r>
            <a:r>
              <a:rPr lang="ru-RU" dirty="0" smtClean="0">
                <a:latin typeface="times new roman"/>
              </a:rPr>
              <a:t>- 32 %</a:t>
            </a:r>
          </a:p>
          <a:p>
            <a:endParaRPr lang="ru-RU" dirty="0" smtClean="0"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975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227</TotalTime>
  <Words>1445</Words>
  <Application>Microsoft Office PowerPoint</Application>
  <PresentationFormat>Экран (4:3)</PresentationFormat>
  <Paragraphs>216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Остин</vt:lpstr>
      <vt:lpstr>   «Увидеть и понять проблему – наполовину решить её, если же не видишь проблему, это значит, что она в тебе самом»</vt:lpstr>
      <vt:lpstr>Результаты успеваемости по итогам 2 четверти, 1 полугодия  (по классам) – проблема № 1</vt:lpstr>
      <vt:lpstr>Результаты успеваемости за 2 четверть, 1 полугодие (по школе) – проблема № 2</vt:lpstr>
      <vt:lpstr>Причины слабой успеваемости</vt:lpstr>
      <vt:lpstr>По данным статистики на 2012 год:</vt:lpstr>
      <vt:lpstr>Причины слабой успеваемости</vt:lpstr>
      <vt:lpstr>Причины слабой успеваемости</vt:lpstr>
      <vt:lpstr>Презентация PowerPoint</vt:lpstr>
      <vt:lpstr>Противоречие во взглядах на проблему различных субъектов педагогического процесса </vt:lpstr>
      <vt:lpstr>Противоречие во взглядах на проблему различных субъектов педагогического процесса </vt:lpstr>
      <vt:lpstr>Противоречие во взглядах на проблему различных субъектов педагогического  процесса </vt:lpstr>
      <vt:lpstr>1 Шаг. Психологическая диагностика причин неуспеваемости:</vt:lpstr>
      <vt:lpstr>Феноменология трудностей</vt:lpstr>
      <vt:lpstr>Феноменология трудностей</vt:lpstr>
      <vt:lpstr>Феноменология трудностей</vt:lpstr>
      <vt:lpstr>Феноменология трудностей</vt:lpstr>
      <vt:lpstr>Феноменология трудностей</vt:lpstr>
      <vt:lpstr>Феноменология трудностей</vt:lpstr>
      <vt:lpstr>Феноменология трудностей</vt:lpstr>
      <vt:lpstr>Феноменология трудностей</vt:lpstr>
      <vt:lpstr>Феноменология трудностей</vt:lpstr>
      <vt:lpstr>Феноменология трудностей</vt:lpstr>
      <vt:lpstr>Феноменология трудностей</vt:lpstr>
      <vt:lpstr>Феноменология трудностей</vt:lpstr>
      <vt:lpstr>Феноменология трудностей</vt:lpstr>
      <vt:lpstr>Феноменология трудностей</vt:lpstr>
      <vt:lpstr>Феноменология трудностей</vt:lpstr>
      <vt:lpstr>Феноменология трудностей</vt:lpstr>
      <vt:lpstr>Феноменология трудностей</vt:lpstr>
      <vt:lpstr> Особенности неуспевающих учащихся</vt:lpstr>
      <vt:lpstr>Шаг 2. Чему учить?</vt:lpstr>
      <vt:lpstr>Повышение работоспособности</vt:lpstr>
      <vt:lpstr>Реализация индивидуального подхода</vt:lpstr>
      <vt:lpstr>Создание ситуации успеха для каждого</vt:lpstr>
      <vt:lpstr>Дифференцированный подход</vt:lpstr>
      <vt:lpstr>Успешные люди из неуспевающих учеников))</vt:lpstr>
      <vt:lpstr>Успешные люди из неуспевающих учеников</vt:lpstr>
      <vt:lpstr>Презентация PowerPoint</vt:lpstr>
      <vt:lpstr>Успешные люди из неуспевающих учеников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«Увидеть и понять проблему – наполовину решить её, если же не видишь проблему, это значит, что она в тебе самом»</dc:title>
  <dc:creator>Галина</dc:creator>
  <cp:lastModifiedBy>Галина</cp:lastModifiedBy>
  <cp:revision>21</cp:revision>
  <dcterms:created xsi:type="dcterms:W3CDTF">2018-01-08T10:10:53Z</dcterms:created>
  <dcterms:modified xsi:type="dcterms:W3CDTF">2018-01-08T13:58:47Z</dcterms:modified>
</cp:coreProperties>
</file>