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Олимпиады</c:v>
                </c:pt>
                <c:pt idx="1">
                  <c:v>ВПР</c:v>
                </c:pt>
                <c:pt idx="2">
                  <c:v>Диагностические работы</c:v>
                </c:pt>
                <c:pt idx="3">
                  <c:v>Срезы знаний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56</c:v>
                </c:pt>
                <c:pt idx="2">
                  <c:v>60</c:v>
                </c:pt>
                <c:pt idx="3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республиканский уровень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Олимпиады</c:v>
                </c:pt>
                <c:pt idx="1">
                  <c:v>ВПР</c:v>
                </c:pt>
                <c:pt idx="2">
                  <c:v>Диагностические работы</c:v>
                </c:pt>
                <c:pt idx="3">
                  <c:v>Срезы знаний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32</c:v>
                </c:pt>
                <c:pt idx="2">
                  <c:v>43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 уровень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Олимпиады</c:v>
                </c:pt>
                <c:pt idx="1">
                  <c:v>ВПР</c:v>
                </c:pt>
                <c:pt idx="2">
                  <c:v>Диагностические работы</c:v>
                </c:pt>
                <c:pt idx="3">
                  <c:v>Срезы знаний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60</c:v>
                </c:pt>
                <c:pt idx="1">
                  <c:v>32</c:v>
                </c:pt>
                <c:pt idx="2">
                  <c:v>32</c:v>
                </c:pt>
                <c:pt idx="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03520"/>
        <c:axId val="66662400"/>
      </c:barChart>
      <c:catAx>
        <c:axId val="6540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66662400"/>
        <c:crosses val="autoZero"/>
        <c:auto val="1"/>
        <c:lblAlgn val="ctr"/>
        <c:lblOffset val="100"/>
        <c:noMultiLvlLbl val="0"/>
      </c:catAx>
      <c:valAx>
        <c:axId val="6666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403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1-4 класы</c:v>
                </c:pt>
                <c:pt idx="1">
                  <c:v>льготные категории </c:v>
                </c:pt>
                <c:pt idx="2">
                  <c:v>родительские средства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</c:v>
                </c:pt>
                <c:pt idx="1">
                  <c:v>72</c:v>
                </c:pt>
                <c:pt idx="2">
                  <c:v>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специальная</c:v>
                </c:pt>
                <c:pt idx="3">
                  <c:v>освобождены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289</c:v>
                </c:pt>
                <c:pt idx="1">
                  <c:v>72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муниципальный бюджет</c:v>
                </c:pt>
                <c:pt idx="1">
                  <c:v>республиканский бюджет</c:v>
                </c:pt>
                <c:pt idx="2">
                  <c:v>внебюджет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56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1-4 классы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Спортивное направление</c:v>
                </c:pt>
                <c:pt idx="1">
                  <c:v>общекультурное</c:v>
                </c:pt>
                <c:pt idx="2">
                  <c:v>общеинтеллектуальное</c:v>
                </c:pt>
                <c:pt idx="3">
                  <c:v>духовно-нравственное</c:v>
                </c:pt>
                <c:pt idx="4">
                  <c:v>социальное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  <c:pt idx="4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5-6 классы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Спортивное направление</c:v>
                </c:pt>
                <c:pt idx="1">
                  <c:v>общекультурное</c:v>
                </c:pt>
                <c:pt idx="2">
                  <c:v>общеинтеллектуальное</c:v>
                </c:pt>
                <c:pt idx="3">
                  <c:v>духовно-нравственное</c:v>
                </c:pt>
                <c:pt idx="4">
                  <c:v>социальное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</c:v>
                </c:pt>
                <c:pt idx="1">
                  <c:v>50</c:v>
                </c:pt>
                <c:pt idx="2">
                  <c:v>56</c:v>
                </c:pt>
                <c:pt idx="3">
                  <c:v>40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51264"/>
        <c:axId val="125835904"/>
      </c:barChart>
      <c:catAx>
        <c:axId val="121851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25835904"/>
        <c:crosses val="autoZero"/>
        <c:auto val="1"/>
        <c:lblAlgn val="ctr"/>
        <c:lblOffset val="100"/>
        <c:noMultiLvlLbl val="0"/>
      </c:catAx>
      <c:valAx>
        <c:axId val="12583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851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1-4 классы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спортивное</c:v>
                </c:pt>
                <c:pt idx="1">
                  <c:v>эстетическое</c:v>
                </c:pt>
                <c:pt idx="2">
                  <c:v>музыкальное</c:v>
                </c:pt>
                <c:pt idx="3">
                  <c:v>техническое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56</c:v>
                </c:pt>
                <c:pt idx="2">
                  <c:v>15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5-9 класы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спортивное</c:v>
                </c:pt>
                <c:pt idx="1">
                  <c:v>эстетическое</c:v>
                </c:pt>
                <c:pt idx="2">
                  <c:v>музыкальное</c:v>
                </c:pt>
                <c:pt idx="3">
                  <c:v>техническое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</c:v>
                </c:pt>
                <c:pt idx="1">
                  <c:v>50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10-11 классы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спортивное</c:v>
                </c:pt>
                <c:pt idx="1">
                  <c:v>эстетическое</c:v>
                </c:pt>
                <c:pt idx="2">
                  <c:v>музыкальное</c:v>
                </c:pt>
                <c:pt idx="3">
                  <c:v>техническое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35008"/>
        <c:axId val="130347392"/>
      </c:barChart>
      <c:catAx>
        <c:axId val="13023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0347392"/>
        <c:crosses val="autoZero"/>
        <c:auto val="1"/>
        <c:lblAlgn val="ctr"/>
        <c:lblOffset val="100"/>
        <c:noMultiLvlLbl val="0"/>
      </c:catAx>
      <c:valAx>
        <c:axId val="130347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235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F7E95C7-7E19-496A-B7C3-DC0A163C4A8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DB1D429-F45C-4B58-AC0F-B1590743D3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19707"/>
            <a:ext cx="7772400" cy="2080743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«Школа – центр всестороннего развития» </a:t>
            </a:r>
            <a:endParaRPr lang="ru-RU" sz="3600" b="1" dirty="0"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Отчетная конференция о деятельности МБОУ г. Керчи РК «Школа № 15 им. Героя Советского Союза Е.М. Рудневой»</a:t>
            </a:r>
            <a:endParaRPr lang="ru-RU" sz="24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C:\Users\Галина\AppData\Local\Microsoft\Windows\Temporary Internet Files\Content.IE5\OHZEZGI0\nastol.com.ua-124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71500"/>
            <a:ext cx="3024336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68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питания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16385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064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здоровья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56986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77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Финансирование</a:t>
            </a:r>
            <a:r>
              <a:rPr lang="ru-RU" dirty="0" smtClean="0"/>
              <a:t> </a:t>
            </a:r>
            <a:r>
              <a:rPr lang="ru-RU" b="1" dirty="0" smtClean="0"/>
              <a:t>школы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48141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4049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учащихся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2132856"/>
            <a:ext cx="4041648" cy="569314"/>
          </a:xfrm>
        </p:spPr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21225" y="2132856"/>
            <a:ext cx="4041775" cy="569314"/>
          </a:xfrm>
        </p:spPr>
        <p:txBody>
          <a:bodyPr/>
          <a:lstStyle/>
          <a:p>
            <a:r>
              <a:rPr lang="ru-RU" dirty="0" smtClean="0"/>
              <a:t>Дополнительное образование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07389417"/>
              </p:ext>
            </p:extLst>
          </p:nvPr>
        </p:nvGraphicFramePr>
        <p:xfrm>
          <a:off x="381000" y="2708275"/>
          <a:ext cx="404177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1544151"/>
              </p:ext>
            </p:extLst>
          </p:nvPr>
        </p:nvGraphicFramePr>
        <p:xfrm>
          <a:off x="4718050" y="2852738"/>
          <a:ext cx="4041775" cy="374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427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a typeface="Calibri"/>
              </a:rPr>
              <a:t>Миссия </a:t>
            </a:r>
            <a:r>
              <a:rPr lang="ru-RU" b="1" dirty="0">
                <a:ea typeface="Calibri"/>
              </a:rPr>
              <a:t>школы: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b="1" dirty="0">
                <a:latin typeface="Calibri"/>
                <a:ea typeface="Calibri"/>
                <a:cs typeface="Times New Roman"/>
              </a:rPr>
              <a:t>воспитание здорового, успешного, социально-защищенного молодого человека, способного развиваться, учиться, чтобы стать полноценным гражданином своей страны и приносить пользу своей стране и своему народу.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1" name="Picture 3" descr="C:\Users\Галина\AppData\Local\Microsoft\Windows\Temporary Internet Files\Content.IE5\O8B6O2BY\17951_image_lar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734" y="47667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83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Направления деятельности: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реализацию конституционного права каждого гражданина  на получение общедоступного и бесплатного образования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интересах человека, семьи, общества и государства;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обеспечение охраны и укрепления здоровья;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создание благоприятных условий для разностороннего развития личности,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возможности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удовлетворения потребностей обучающихся в самообразовании и получении дополнительного образования.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1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Динамику роста контингента учащихся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713976"/>
              </p:ext>
            </p:extLst>
          </p:nvPr>
        </p:nvGraphicFramePr>
        <p:xfrm>
          <a:off x="457200" y="2249489"/>
          <a:ext cx="8229354" cy="430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695"/>
                <a:gridCol w="2072793"/>
                <a:gridCol w="2042313"/>
                <a:gridCol w="2057553"/>
              </a:tblGrid>
              <a:tr h="536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Виды и формы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2014-2015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2015-2016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2016-2017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</a:tr>
              <a:tr h="37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классов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16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</a:tr>
              <a:tr h="71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Начальное общее образование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1-4 классы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145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164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</a:tr>
              <a:tr h="71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Основное общее образование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5-9 классы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157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159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166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</a:tr>
              <a:tr h="71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Среднее общее образование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10-11 классы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45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49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</a:tr>
              <a:tr h="902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Семейная форма образования и самообразование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</a:tr>
              <a:tr h="226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330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347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385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32" marR="452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96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Calibri"/>
              </a:rPr>
              <a:t>Динамика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</a:rPr>
              <a:t>роста контингента учащихся 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8352928" cy="40324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831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Качество образования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312494"/>
              </p:ext>
            </p:extLst>
          </p:nvPr>
        </p:nvGraphicFramePr>
        <p:xfrm>
          <a:off x="611560" y="2132855"/>
          <a:ext cx="8064896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009"/>
                <a:gridCol w="1344009"/>
                <a:gridCol w="1344009"/>
                <a:gridCol w="1344009"/>
                <a:gridCol w="1344009"/>
                <a:gridCol w="1344851"/>
              </a:tblGrid>
              <a:tr h="1026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Учебный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«5»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«4»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«3»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«2»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Качество </a:t>
                      </a:r>
                      <a:r>
                        <a:rPr lang="ru-RU" sz="2000" dirty="0">
                          <a:effectLst/>
                        </a:rPr>
                        <a:t>знаний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2014-2015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30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100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161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-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45%</a:t>
                      </a:r>
                      <a:endParaRPr lang="ru-RU" sz="3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2015-2016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38</a:t>
                      </a:r>
                      <a:endParaRPr lang="ru-RU" sz="3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120</a:t>
                      </a:r>
                      <a:endParaRPr lang="ru-RU" sz="3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148</a:t>
                      </a:r>
                      <a:endParaRPr lang="ru-RU" sz="3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 </a:t>
                      </a:r>
                      <a:r>
                        <a:rPr lang="ru-RU" sz="3600" b="1" dirty="0" smtClean="0">
                          <a:effectLst/>
                        </a:rPr>
                        <a:t>-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51%</a:t>
                      </a:r>
                      <a:endParaRPr lang="ru-RU" sz="3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2016-2017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42</a:t>
                      </a:r>
                      <a:endParaRPr lang="ru-RU" sz="3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130</a:t>
                      </a:r>
                      <a:endParaRPr lang="ru-RU" sz="3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</a:rPr>
                        <a:t>157</a:t>
                      </a:r>
                      <a:endParaRPr lang="ru-RU" sz="3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1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52%</a:t>
                      </a:r>
                      <a:endParaRPr lang="ru-RU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58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/>
          <a:lstStyle/>
          <a:p>
            <a:r>
              <a:rPr lang="ru-RU" b="1" dirty="0" smtClean="0"/>
              <a:t>Качество знаний</a:t>
            </a:r>
            <a:endParaRPr lang="ru-RU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98313"/>
            <a:ext cx="8424936" cy="435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65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Трудности обучения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Педагоги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низкая учебная мотивация;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отсутствие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преемственности в приемах и методах обучения в начальной и основной школе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новые программы и предметы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недостаточная работа по профилактике неуспеваемости;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Низкий уровень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самоподготовки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</a:rPr>
              <a:t>отсутствие контроля со </a:t>
            </a:r>
            <a:r>
              <a:rPr lang="ru-RU" dirty="0" smtClean="0">
                <a:latin typeface="Times New Roman"/>
                <a:ea typeface="Calibri"/>
              </a:rPr>
              <a:t>стороны родителей за посещаемостью и успеваемостью;</a:t>
            </a:r>
          </a:p>
          <a:p>
            <a:pPr marL="342900" lvl="0" indent="-342900" algn="just">
              <a:lnSpc>
                <a:spcPct val="115000"/>
              </a:lnSpc>
              <a:buClr>
                <a:srgbClr val="A04DA3"/>
              </a:buClr>
              <a:buFont typeface="Symbol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низкий уровень дошкольного образования;</a:t>
            </a:r>
            <a:endParaRPr lang="ru-RU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6146" name="Picture 2" descr="C:\Users\Галина\AppData\Local\Microsoft\Windows\Temporary Internet Files\Content.IE5\IG63S6TC\1920px-PrirodneNauk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20688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682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оценка качества образования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 marL="365760" lvl="0" indent="-256032">
              <a:buClr>
                <a:srgbClr val="A04DA3"/>
              </a:buClr>
              <a:buFont typeface="Georgia"/>
              <a:buChar char="•"/>
            </a:pPr>
            <a:r>
              <a:rPr lang="ru-RU" sz="2800" b="1" dirty="0">
                <a:solidFill>
                  <a:prstClr val="black"/>
                </a:solidFill>
              </a:rPr>
              <a:t>Всероссийские олимпиады школьников</a:t>
            </a:r>
          </a:p>
          <a:p>
            <a:pPr marL="109728" lvl="0">
              <a:buClr>
                <a:srgbClr val="A04DA3"/>
              </a:buClr>
            </a:pPr>
            <a:endParaRPr lang="ru-RU" sz="2800" b="1" dirty="0">
              <a:solidFill>
                <a:prstClr val="black"/>
              </a:solidFill>
            </a:endParaRPr>
          </a:p>
          <a:p>
            <a:pPr marL="365760" lvl="0" indent="-256032">
              <a:buClr>
                <a:srgbClr val="A04DA3"/>
              </a:buClr>
              <a:buFont typeface="Georgia"/>
              <a:buChar char="•"/>
            </a:pPr>
            <a:r>
              <a:rPr lang="ru-RU" sz="2800" b="1" dirty="0">
                <a:solidFill>
                  <a:prstClr val="black"/>
                </a:solidFill>
              </a:rPr>
              <a:t>Всероссийские проверочные работы </a:t>
            </a:r>
            <a:r>
              <a:rPr lang="ru-RU" sz="2800" b="1" dirty="0" err="1">
                <a:solidFill>
                  <a:prstClr val="black"/>
                </a:solidFill>
              </a:rPr>
              <a:t>Минобрнауки</a:t>
            </a:r>
            <a:r>
              <a:rPr lang="ru-RU" sz="2800" b="1" dirty="0">
                <a:solidFill>
                  <a:prstClr val="black"/>
                </a:solidFill>
              </a:rPr>
              <a:t> РФ</a:t>
            </a:r>
          </a:p>
          <a:p>
            <a:pPr marL="109728" lvl="0">
              <a:buClr>
                <a:srgbClr val="A04DA3"/>
              </a:buClr>
            </a:pPr>
            <a:endParaRPr lang="ru-RU" sz="2800" b="1" dirty="0">
              <a:solidFill>
                <a:prstClr val="black"/>
              </a:solidFill>
            </a:endParaRPr>
          </a:p>
          <a:p>
            <a:pPr marL="365760" lvl="0" indent="-256032">
              <a:buClr>
                <a:srgbClr val="A04DA3"/>
              </a:buClr>
              <a:buFont typeface="Georgia"/>
              <a:buChar char="•"/>
            </a:pPr>
            <a:r>
              <a:rPr lang="ru-RU" sz="2800" b="1" dirty="0">
                <a:solidFill>
                  <a:prstClr val="black"/>
                </a:solidFill>
              </a:rPr>
              <a:t>Диагностические проверочные работы</a:t>
            </a:r>
          </a:p>
          <a:p>
            <a:pPr marL="109728" lvl="0">
              <a:buClr>
                <a:srgbClr val="A04DA3"/>
              </a:buClr>
            </a:pPr>
            <a:r>
              <a:rPr lang="ru-RU" sz="2800" b="1" dirty="0">
                <a:solidFill>
                  <a:prstClr val="black"/>
                </a:solidFill>
              </a:rPr>
              <a:t>   </a:t>
            </a:r>
            <a:r>
              <a:rPr lang="ru-RU" sz="2800" b="1" dirty="0" err="1">
                <a:solidFill>
                  <a:prstClr val="black"/>
                </a:solidFill>
              </a:rPr>
              <a:t>Минобрнауки</a:t>
            </a:r>
            <a:r>
              <a:rPr lang="ru-RU" sz="2800" b="1" dirty="0">
                <a:solidFill>
                  <a:prstClr val="black"/>
                </a:solidFill>
              </a:rPr>
              <a:t> РК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5993742"/>
              </p:ext>
            </p:extLst>
          </p:nvPr>
        </p:nvGraphicFramePr>
        <p:xfrm>
          <a:off x="152400" y="776288"/>
          <a:ext cx="510222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327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287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«Школа – центр всестороннего развития» </vt:lpstr>
      <vt:lpstr>Миссия школы: </vt:lpstr>
      <vt:lpstr>Направления деятельности:</vt:lpstr>
      <vt:lpstr>Динамику роста контингента учащихся </vt:lpstr>
      <vt:lpstr>Динамика роста контингента учащихся </vt:lpstr>
      <vt:lpstr>Качество образования</vt:lpstr>
      <vt:lpstr>Качество знаний</vt:lpstr>
      <vt:lpstr>Трудности обучения</vt:lpstr>
      <vt:lpstr>Внешняя оценка качества образования</vt:lpstr>
      <vt:lpstr>Организация питания</vt:lpstr>
      <vt:lpstr>Группы здоровья</vt:lpstr>
      <vt:lpstr>Финансирование школы</vt:lpstr>
      <vt:lpstr>Развитие учащихся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– центр всестороннего развития»</dc:title>
  <dc:creator>Галина</dc:creator>
  <cp:lastModifiedBy>Галина</cp:lastModifiedBy>
  <cp:revision>6</cp:revision>
  <dcterms:created xsi:type="dcterms:W3CDTF">2017-05-31T20:30:47Z</dcterms:created>
  <dcterms:modified xsi:type="dcterms:W3CDTF">2017-05-31T21:22:49Z</dcterms:modified>
</cp:coreProperties>
</file>