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9" r:id="rId6"/>
    <p:sldId id="267" r:id="rId7"/>
    <p:sldId id="268" r:id="rId8"/>
    <p:sldId id="269" r:id="rId9"/>
    <p:sldId id="263" r:id="rId10"/>
    <p:sldId id="270" r:id="rId11"/>
    <p:sldId id="271" r:id="rId12"/>
    <p:sldId id="272" r:id="rId13"/>
    <p:sldId id="265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FF4B-092A-4AC7-8A1C-F12B96860CD2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2C2E-1A64-45F7-A670-D104706B63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FF4B-092A-4AC7-8A1C-F12B96860CD2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2C2E-1A64-45F7-A670-D104706B63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FF4B-092A-4AC7-8A1C-F12B96860CD2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2C2E-1A64-45F7-A670-D104706B6339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FF4B-092A-4AC7-8A1C-F12B96860CD2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2C2E-1A64-45F7-A670-D104706B633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FF4B-092A-4AC7-8A1C-F12B96860CD2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2C2E-1A64-45F7-A670-D104706B63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FF4B-092A-4AC7-8A1C-F12B96860CD2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2C2E-1A64-45F7-A670-D104706B633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FF4B-092A-4AC7-8A1C-F12B96860CD2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2C2E-1A64-45F7-A670-D104706B63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FF4B-092A-4AC7-8A1C-F12B96860CD2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2C2E-1A64-45F7-A670-D104706B63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FF4B-092A-4AC7-8A1C-F12B96860CD2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2C2E-1A64-45F7-A670-D104706B63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FF4B-092A-4AC7-8A1C-F12B96860CD2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2C2E-1A64-45F7-A670-D104706B6339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FF4B-092A-4AC7-8A1C-F12B96860CD2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2C2E-1A64-45F7-A670-D104706B633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80DFF4B-092A-4AC7-8A1C-F12B96860CD2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51E2C2E-1A64-45F7-A670-D104706B633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1"/>
            <a:ext cx="7774632" cy="23316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ПИСХОЛОГО-ПЕДАГОГИЧЕСКИЕ ПРИЧИНЫ СЛАБОЙ УСПЕВАЕМОСТИ И НЕУСЕВАЕМОСТИ УЧАЩИХСЯ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7671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Генетические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Синдром дефицита внимания</a:t>
            </a:r>
          </a:p>
          <a:p>
            <a:pPr>
              <a:buFontTx/>
              <a:buChar char="-"/>
            </a:pPr>
            <a:r>
              <a:rPr lang="ru-RU" dirty="0" err="1" smtClean="0">
                <a:solidFill>
                  <a:schemeClr val="tx1"/>
                </a:solidFill>
              </a:rPr>
              <a:t>Дислексия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ru-RU" dirty="0" err="1" smtClean="0">
                <a:solidFill>
                  <a:schemeClr val="tx1"/>
                </a:solidFill>
              </a:rPr>
              <a:t>Дисграфия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ru-RU" dirty="0" err="1" smtClean="0">
                <a:solidFill>
                  <a:schemeClr val="tx1"/>
                </a:solidFill>
              </a:rPr>
              <a:t>Акакульпия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Синдром асоциального поведения</a:t>
            </a:r>
          </a:p>
          <a:p>
            <a:pPr>
              <a:buFontTx/>
              <a:buChar char="-"/>
            </a:pPr>
            <a:r>
              <a:rPr lang="ru-RU" dirty="0" err="1">
                <a:solidFill>
                  <a:schemeClr val="tx1"/>
                </a:solidFill>
              </a:rPr>
              <a:t>Л</a:t>
            </a:r>
            <a:r>
              <a:rPr lang="ru-RU" dirty="0" err="1" smtClean="0">
                <a:solidFill>
                  <a:schemeClr val="tx1"/>
                </a:solidFill>
              </a:rPr>
              <a:t>егостения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sz="3200" b="1" dirty="0" smtClean="0">
                <a:solidFill>
                  <a:schemeClr val="tx1"/>
                </a:solidFill>
              </a:rPr>
              <a:t>Психосоматические расстройства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(часто и длительно болеющие дети)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неуспеваемости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6489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Функциональное развитие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- начало систематического обучения (6-7 лет);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- период полового созревания (12-13 лет).</a:t>
            </a:r>
          </a:p>
          <a:p>
            <a:r>
              <a:rPr lang="ru-RU" sz="3200" b="1" dirty="0" smtClean="0">
                <a:solidFill>
                  <a:schemeClr val="tx1"/>
                </a:solidFill>
              </a:rPr>
              <a:t>Экологические факторы</a:t>
            </a:r>
          </a:p>
          <a:p>
            <a:r>
              <a:rPr lang="ru-RU" sz="3200" b="1" dirty="0" smtClean="0">
                <a:solidFill>
                  <a:schemeClr val="tx1"/>
                </a:solidFill>
              </a:rPr>
              <a:t>Социокультурные условия</a:t>
            </a:r>
          </a:p>
          <a:p>
            <a:r>
              <a:rPr lang="ru-RU" sz="3200" b="1" dirty="0" smtClean="0">
                <a:solidFill>
                  <a:schemeClr val="tx1"/>
                </a:solidFill>
              </a:rPr>
              <a:t>Педагогические факторы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неуспеваемости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0236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Постоянные жалобы учителя 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Функциональная неграмотность педагогов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Методическая неграмотность педагогов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Интенсификация учебного процесса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Нерациональная организация учебного процесса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Функциональная неграмотность родителей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Межличностные отношения со сверстниками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Педагогические факторы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1338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ПЕРЕГРУЗКА ДОМАШНИМ ЗАДАНИЕМ;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НЕУМЕНИЕ РАБОТАТЬ САМОСТОЯТЕЛЬНО;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СЛАБАЯ ЭФФЕКТИВНОСТЬ УРОКА;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НЕУДОВЛЕТВОРИТЕЛЬНАЯ  ПОСТАНОВКА УЧЕТА И КОНТРОЛЯ ЗНАНИЙ.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ПРИЧИНЫ СЛАБОЙ УСПЕВАЕМОСТИ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9516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Алгоритмизация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учебной деятельности, по анализу и устранению типичных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ошибок.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Дополнительное инструктирование в ходе учебной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деятельности.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Стимулирование учебной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деятельности. 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Контроль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за учебной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деятельностью. 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Различные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формы взаимопомощи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Дополнительные занятия с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учащимся.</a:t>
            </a:r>
            <a:endParaRPr lang="ru-RU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endParaRPr lang="ru-RU" b="1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endParaRPr lang="ru-RU" dirty="0" smtClean="0">
              <a:latin typeface="Times New Roman"/>
              <a:ea typeface="Times New Roman"/>
            </a:endParaRPr>
          </a:p>
          <a:p>
            <a:endParaRPr lang="ru-RU" dirty="0" smtClean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 неуспевающими учащимися: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0530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Работа с неуспевающими </a:t>
            </a:r>
            <a:r>
              <a:rPr lang="ru-RU" sz="4000" dirty="0" smtClean="0"/>
              <a:t>учащимися на уроке: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676655" y="1700808"/>
            <a:ext cx="3822192" cy="4425672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0000"/>
                </a:solidFill>
                <a:latin typeface="Times New Roman"/>
                <a:ea typeface="Times New Roman"/>
              </a:rPr>
              <a:t>В процессе контроля за подготовленностью учащихся</a:t>
            </a:r>
            <a:endParaRPr lang="ru-RU" sz="3600" b="1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4645152" y="1700808"/>
            <a:ext cx="4103312" cy="4425672"/>
          </a:xfrm>
        </p:spPr>
        <p:txBody>
          <a:bodyPr>
            <a:normAutofit fontScale="92500"/>
          </a:bodyPr>
          <a:lstStyle/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Создание атмосферы особой доброжелательности при опросе. </a:t>
            </a:r>
            <a:endParaRPr lang="ru-RU" sz="1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Снижение темпа опроса, разрешение дольше готовиться у доски.</a:t>
            </a:r>
            <a:endParaRPr lang="ru-RU" sz="1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Предложения учащихся примерного плана ответа.</a:t>
            </a:r>
            <a:endParaRPr lang="ru-RU" sz="1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Разрешение пользоваться наглядными пособиями, помогающими излагать суть явления.</a:t>
            </a:r>
            <a:endParaRPr lang="ru-RU" sz="1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6391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Работа с неуспевающими учащимися на уроке: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844824"/>
            <a:ext cx="3822192" cy="4281656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При изложении нового материала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283968" y="1628800"/>
            <a:ext cx="4392488" cy="4497680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Применение мер поддержания интереса к усвоению темы.</a:t>
            </a:r>
            <a:endParaRPr lang="ru-RU" sz="1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Более частое обращение к слабоуспевающим с вопросами, выясняющими степень понимания ими учебного материала.</a:t>
            </a:r>
            <a:endParaRPr lang="ru-RU" sz="1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Привлечение их в качестве помощников при подготовке приборов, опытов.</a:t>
            </a:r>
            <a:endParaRPr lang="ru-RU" sz="1400" dirty="0">
              <a:latin typeface="Times New Roman"/>
              <a:ea typeface="Times New Roman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Привлечение к высказыванию предложений при проблемном обучении, к выводам и обобщениям или объяснению сути проблемы, высказанной сильным учащимся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9382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Работа с неуспевающими учащимися на уроке: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76655" y="1772816"/>
            <a:ext cx="3822192" cy="4353664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В ходе самостоятельной работы на уроке</a:t>
            </a:r>
            <a:endParaRPr lang="ru-RU" sz="3200" b="1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355976" y="1700808"/>
            <a:ext cx="4464496" cy="4425672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Разбивка заданий на дозы, этапы, выделение в сложных заданиях ряда простых.</a:t>
            </a:r>
            <a:endParaRPr lang="ru-RU" sz="1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Ссылка на аналогичное задание, выполненное ранее.</a:t>
            </a:r>
            <a:endParaRPr lang="ru-RU" sz="1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Напоминание приема и способа выполнения заданий.</a:t>
            </a:r>
            <a:endParaRPr lang="ru-RU" sz="1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Указание на необходимость актуализировать то или иное правило.</a:t>
            </a:r>
            <a:endParaRPr lang="ru-RU" sz="1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Ссылка на правила и свойства, которые необходимы для решения задач и упражнений.</a:t>
            </a:r>
            <a:endParaRPr lang="ru-RU" sz="1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Инструктирование о рациональных путях выполнения заданий, требованиях к их оформлению.</a:t>
            </a:r>
            <a:endParaRPr lang="ru-RU" sz="1400" dirty="0">
              <a:latin typeface="Times New Roman"/>
              <a:ea typeface="Times New Roman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Более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тщательный контроль за их деятельностью, указание на ошибки, проверка, исправления.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47856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Работа с неуспевающими учащимися на уроке: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76655" y="1772816"/>
            <a:ext cx="3822192" cy="4353664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При организации самостоятельной работы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2" y="1700808"/>
            <a:ext cx="4103312" cy="4425672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Выбор для групп слабоуспевающих наиболее рациональной системы упражнений, а не механическое увеличение их числа.</a:t>
            </a:r>
            <a:endParaRPr lang="ru-RU" sz="1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Более подробное объяснение последовательности выполнения задания.</a:t>
            </a:r>
            <a:endParaRPr lang="ru-RU" sz="1400" dirty="0">
              <a:latin typeface="Times New Roman"/>
              <a:ea typeface="Times New Roman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Предупреждение о возможных затруднениях, использование карточек-консультаций, карточек с направляющим планом действий.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24238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0000"/>
                </a:solidFill>
              </a:rPr>
              <a:t>Похвала</a:t>
            </a:r>
          </a:p>
          <a:p>
            <a:r>
              <a:rPr lang="ru-RU" sz="3600" b="1" dirty="0" smtClean="0">
                <a:solidFill>
                  <a:srgbClr val="000000"/>
                </a:solidFill>
              </a:rPr>
              <a:t>Поощрение</a:t>
            </a:r>
          </a:p>
          <a:p>
            <a:r>
              <a:rPr lang="ru-RU" sz="3600" b="1" dirty="0" smtClean="0">
                <a:solidFill>
                  <a:srgbClr val="000000"/>
                </a:solidFill>
              </a:rPr>
              <a:t>Предупреждение</a:t>
            </a:r>
          </a:p>
          <a:p>
            <a:r>
              <a:rPr lang="ru-RU" sz="3600" b="1" dirty="0" smtClean="0">
                <a:solidFill>
                  <a:srgbClr val="000000"/>
                </a:solidFill>
              </a:rPr>
              <a:t>Дифференциация заданий.</a:t>
            </a:r>
            <a:endParaRPr lang="ru-RU" sz="3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000000"/>
                </a:solidFill>
                <a:ea typeface="+mn-ea"/>
                <a:cs typeface="+mn-cs"/>
              </a:rPr>
              <a:t>Создайте ситуацию успеха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458524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ШКОЛЬНАЯ НЕУСПЕВАЕМОСТЬ КАК ПСИХОЛОГИЧЕСКАЯ ПРОБЛЕМА</a:t>
            </a:r>
          </a:p>
          <a:p>
            <a:r>
              <a:rPr lang="ru-RU" sz="4000" b="1" dirty="0" smtClean="0">
                <a:solidFill>
                  <a:schemeClr val="tx1"/>
                </a:solidFill>
              </a:rPr>
              <a:t>ШКОЛЬНАЯ НЕУСПЕВАЕМОСТЬ КАК ПЕДАГОГИЧЕСКАЯ ПРОБЛЕМА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ОБЪЕКТ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679041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268760"/>
            <a:ext cx="7408333" cy="4857403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0000"/>
                </a:solidFill>
              </a:rPr>
              <a:t>Для гармоничного развития ребенка необходимо на­учить его по-разному осмысливать учебный материал </a:t>
            </a:r>
            <a:r>
              <a:rPr lang="ru-RU" sz="3600" b="1" dirty="0" smtClean="0">
                <a:solidFill>
                  <a:srgbClr val="000000"/>
                </a:solidFill>
              </a:rPr>
              <a:t>:</a:t>
            </a:r>
          </a:p>
          <a:p>
            <a:r>
              <a:rPr lang="ru-RU" sz="3600" b="1" dirty="0" smtClean="0">
                <a:solidFill>
                  <a:srgbClr val="000000"/>
                </a:solidFill>
              </a:rPr>
              <a:t>ло­гически</a:t>
            </a:r>
            <a:r>
              <a:rPr lang="ru-RU" sz="3600" b="1" dirty="0">
                <a:solidFill>
                  <a:srgbClr val="000000"/>
                </a:solidFill>
              </a:rPr>
              <a:t>, </a:t>
            </a:r>
            <a:endParaRPr lang="ru-RU" sz="3600" b="1" dirty="0" smtClean="0">
              <a:solidFill>
                <a:srgbClr val="000000"/>
              </a:solidFill>
            </a:endParaRPr>
          </a:p>
          <a:p>
            <a:r>
              <a:rPr lang="ru-RU" sz="3600" b="1" dirty="0" smtClean="0">
                <a:solidFill>
                  <a:srgbClr val="000000"/>
                </a:solidFill>
              </a:rPr>
              <a:t>образно</a:t>
            </a:r>
            <a:r>
              <a:rPr lang="ru-RU" sz="3600" b="1" dirty="0">
                <a:solidFill>
                  <a:srgbClr val="000000"/>
                </a:solidFill>
              </a:rPr>
              <a:t>, </a:t>
            </a:r>
            <a:endParaRPr lang="ru-RU" sz="3600" b="1" dirty="0" smtClean="0">
              <a:solidFill>
                <a:srgbClr val="000000"/>
              </a:solidFill>
            </a:endParaRPr>
          </a:p>
          <a:p>
            <a:r>
              <a:rPr lang="ru-RU" sz="3600" b="1" dirty="0">
                <a:solidFill>
                  <a:srgbClr val="000000"/>
                </a:solidFill>
              </a:rPr>
              <a:t>и</a:t>
            </a:r>
            <a:r>
              <a:rPr lang="ru-RU" sz="3600" b="1" dirty="0" smtClean="0">
                <a:solidFill>
                  <a:srgbClr val="000000"/>
                </a:solidFill>
              </a:rPr>
              <a:t>нтуитивно.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0270382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solidFill>
                  <a:srgbClr val="000000"/>
                </a:solidFill>
              </a:rPr>
              <a:t>Никогда не сравнивайте между собой детей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28360056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660373" cy="4425355"/>
          </a:xfrm>
        </p:spPr>
        <p:txBody>
          <a:bodyPr>
            <a:normAutofit fontScale="85000" lnSpcReduction="20000"/>
          </a:bodyPr>
          <a:lstStyle/>
          <a:p>
            <a:r>
              <a:rPr lang="ru-RU" sz="3600" b="1" dirty="0">
                <a:solidFill>
                  <a:srgbClr val="000000"/>
                </a:solidFill>
              </a:rPr>
              <a:t>Обучая мальчиков, опирайтесь на их высокую поиско­вую активность и сообразительность</a:t>
            </a:r>
            <a:r>
              <a:rPr lang="ru-RU" sz="3600" b="1" dirty="0" smtClean="0">
                <a:solidFill>
                  <a:srgbClr val="000000"/>
                </a:solidFill>
              </a:rPr>
              <a:t>.</a:t>
            </a:r>
          </a:p>
          <a:p>
            <a:r>
              <a:rPr lang="ru-RU" sz="3600" b="1" dirty="0">
                <a:solidFill>
                  <a:srgbClr val="000000"/>
                </a:solidFill>
              </a:rPr>
              <a:t>Ругая мальчика, помните о его эмоциональной чув­ствительности. Изложите ему кратко и точно свое недо­вольство. Мальчик не способен долго удерживать эмоцио­нальное напряжение, очень скоро он перестанет вас слушать и слышать.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8848050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>
            <a:normAutofit lnSpcReduction="10000"/>
          </a:bodyPr>
          <a:lstStyle/>
          <a:p>
            <a:r>
              <a:rPr lang="ru-RU" sz="3200" b="1" dirty="0">
                <a:solidFill>
                  <a:srgbClr val="000000"/>
                </a:solidFill>
              </a:rPr>
              <a:t>Обучая девочек, не только разбирайте с ними прин­цип выполнения задания, но и учите их действовать само­стоятельно, а не по заранее разработанным схемам</a:t>
            </a:r>
            <a:r>
              <a:rPr lang="ru-RU" sz="3200" b="1" dirty="0" smtClean="0">
                <a:solidFill>
                  <a:srgbClr val="000000"/>
                </a:solidFill>
              </a:rPr>
              <a:t>.</a:t>
            </a:r>
          </a:p>
          <a:p>
            <a:r>
              <a:rPr lang="ru-RU" sz="3200" b="1" dirty="0">
                <a:solidFill>
                  <a:srgbClr val="000000"/>
                </a:solidFill>
              </a:rPr>
              <a:t>Ругая девочку, помните об ее эмоциональной бур­ной реакции, которая помешает ей понять, за что ее ругают. Спокойно разберите ее ошибки.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5088378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0000"/>
                </a:solidFill>
              </a:rPr>
              <a:t>Не забывайте, что ваша оценка, данная ребенку, всегда субъективна и зависит от вашего типа развития. Возможно, вы относитесь к разным типам мозговой организации и по-разному мыслите.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0902966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000000"/>
                </a:solidFill>
              </a:rPr>
              <a:t>Помните, что нормой для ребенка является </a:t>
            </a:r>
            <a:r>
              <a:rPr lang="ru-RU" sz="4000" b="1" dirty="0" smtClean="0">
                <a:solidFill>
                  <a:srgbClr val="000000"/>
                </a:solidFill>
              </a:rPr>
              <a:t>«</a:t>
            </a:r>
            <a:r>
              <a:rPr lang="ru-RU" sz="4000" b="1" dirty="0">
                <a:solidFill>
                  <a:srgbClr val="000000"/>
                </a:solidFill>
              </a:rPr>
              <a:t>не знать что-либо, </a:t>
            </a:r>
            <a:r>
              <a:rPr lang="ru-RU" sz="4000" b="1" dirty="0" smtClean="0">
                <a:solidFill>
                  <a:srgbClr val="000000"/>
                </a:solidFill>
              </a:rPr>
              <a:t>не </a:t>
            </a:r>
            <a:r>
              <a:rPr lang="ru-RU" sz="4000" b="1" dirty="0">
                <a:solidFill>
                  <a:srgbClr val="000000"/>
                </a:solidFill>
              </a:rPr>
              <a:t>уметь </a:t>
            </a:r>
            <a:r>
              <a:rPr lang="ru-RU" sz="4000" b="1" dirty="0" smtClean="0">
                <a:solidFill>
                  <a:srgbClr val="000000"/>
                </a:solidFill>
              </a:rPr>
              <a:t>и </a:t>
            </a:r>
            <a:r>
              <a:rPr lang="ru-RU" sz="4000" b="1" dirty="0">
                <a:solidFill>
                  <a:srgbClr val="000000"/>
                </a:solidFill>
              </a:rPr>
              <a:t>ошибаться».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5978484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268761"/>
            <a:ext cx="7408333" cy="4392488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0000"/>
                </a:solidFill>
              </a:rPr>
              <a:t>Лень ребенка — сигнал неблагополучия вашей педа­гогической деятельности, неправильно выбранная вами ме­тодика работы с данным ребенком.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737423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708920"/>
            <a:ext cx="7408333" cy="3450696"/>
          </a:xfrm>
        </p:spPr>
        <p:txBody>
          <a:bodyPr/>
          <a:lstStyle/>
          <a:p>
            <a:pPr marL="0" indent="0">
              <a:buNone/>
            </a:pPr>
            <a:r>
              <a:rPr lang="ru-RU" sz="4400" b="1" dirty="0" smtClean="0">
                <a:solidFill>
                  <a:schemeClr val="tx1"/>
                </a:solidFill>
              </a:rPr>
              <a:t>ПРИЧИНЫ НЕУСПЕВАЕМОСТИ: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ПСИХОЛОГИЧЕСКИЕ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СОЦИАЛЬНЫЕ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ПЕДАГОГИЧЕСКИЕ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ПРЕДМЕТ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1925855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chemeClr val="tx1"/>
                </a:solidFill>
              </a:rPr>
              <a:t>ЕСЛИ УЧИТЕЛЬ СВОЕВРЕМЕННО И ПРОФЕССИОНАЛЬНО ГРАМОТНО СМОЖЕТ ОСУЩЕСТВИТЬ ПСИХОЛОГО-ПЕДАГОГИЧЕСКУЮ ПОМОЩЬ НЕУСПЕВАЮЩЕМУ УЧАЩЕМУСЯ, ТО УМЕНЬШИТСЯ ОТСТАВАНИЕ ПО РЯДУ ПРЕДМЕТОВ!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ГИПОТЕЗА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1742746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ИЗУЧИТЬ ПРИЧИНЫ НЕУСПЕВАЕМОСТИ.</a:t>
            </a:r>
          </a:p>
          <a:p>
            <a:pPr marL="514350" indent="-514350" algn="just"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ВЫЯВИТЬ ИНДИВИДУАЛЬНЫЕ ТИПЫ НЕУСПЕВАЕМОСТИ.</a:t>
            </a:r>
          </a:p>
          <a:p>
            <a:pPr marL="514350" indent="-514350" algn="just"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ИЗУЧИТЬ ПУТИ ПРЕОДОЛЕНИЯ НЕУСПЕВАЕМОСТИ.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1640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понятия: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76656" y="1628800"/>
            <a:ext cx="3822192" cy="792088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Н</a:t>
            </a:r>
            <a:r>
              <a:rPr lang="ru-RU" sz="3200" b="1" dirty="0" smtClean="0">
                <a:solidFill>
                  <a:schemeClr val="tx1"/>
                </a:solidFill>
              </a:rPr>
              <a:t>еуспеваемость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77332" y="2276872"/>
            <a:ext cx="3820055" cy="3849291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buClr>
                <a:srgbClr val="31B6FD"/>
              </a:buClr>
              <a:buNone/>
            </a:pPr>
            <a:r>
              <a:rPr lang="ru-RU" sz="3000" dirty="0">
                <a:solidFill>
                  <a:prstClr val="black"/>
                </a:solidFill>
              </a:rPr>
              <a:t>НЕСПОСОБНОСТЬ ОВЛАДЕТЬ НА УДОВЛЕТВОРИТЕЛЬНОМ УРОВНЕ ЗА ОТВЕДЕННОЕ ВРЕМЯ ЗНАНИЯМИ, ПРЕДУСМОТРЕННЫМИ УЧЕБНОЙ ПРОГРАММОЙ.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8200" y="1700809"/>
            <a:ext cx="3822192" cy="64807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Слабая успеваемость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3822192" cy="3849291"/>
          </a:xfrm>
        </p:spPr>
        <p:txBody>
          <a:bodyPr>
            <a:normAutofit fontScale="77500" lnSpcReduction="20000"/>
          </a:bodyPr>
          <a:lstStyle/>
          <a:p>
            <a:pPr marL="0" lvl="0" indent="0" algn="ctr">
              <a:buClr>
                <a:srgbClr val="31B6FD"/>
              </a:buClr>
              <a:buNone/>
            </a:pPr>
            <a:r>
              <a:rPr lang="ru-RU" sz="3600" dirty="0">
                <a:solidFill>
                  <a:prstClr val="black"/>
                </a:solidFill>
              </a:rPr>
              <a:t>НЕВЫПОЛНЕНИЕ ТРЕБОВАНИЙ НА ПРОМЕЖУТОЧНОМ  ЭТАПЕ ВНУТРИ ОТРЕЗКА УЧЕБНОГО ПРОЦЕССА, СЛУЖАЩЕГО РАМКОЙ ДЛЯ ОПРЕДЕЛЕНИЯ УРОВНЯ УСПЕВАЕМОСТИ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216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АКТУАЛЬНОСТЬ </a:t>
            </a:r>
            <a:br>
              <a:rPr lang="ru-RU" dirty="0" smtClean="0"/>
            </a:br>
            <a:r>
              <a:rPr lang="ru-RU" dirty="0" smtClean="0"/>
              <a:t>в условиях школы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656" y="1844824"/>
            <a:ext cx="3822192" cy="792088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Н</a:t>
            </a:r>
            <a:r>
              <a:rPr lang="ru-RU" b="1" dirty="0" smtClean="0">
                <a:solidFill>
                  <a:schemeClr val="tx1"/>
                </a:solidFill>
              </a:rPr>
              <a:t>еуспеваемость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7332" y="2780928"/>
            <a:ext cx="3820055" cy="3345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0000" dirty="0" smtClean="0">
                <a:solidFill>
                  <a:schemeClr val="tx1"/>
                </a:solidFill>
              </a:rPr>
              <a:t>   0,3 %</a:t>
            </a:r>
            <a:endParaRPr lang="ru-RU" sz="10000" dirty="0">
              <a:solidFill>
                <a:schemeClr val="tx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8200" y="1916833"/>
            <a:ext cx="3822192" cy="648072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Слабая успеваемость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780928"/>
            <a:ext cx="3822192" cy="3345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9600" dirty="0" smtClean="0"/>
              <a:t>   </a:t>
            </a:r>
            <a:r>
              <a:rPr lang="ru-RU" sz="9600" dirty="0" smtClean="0">
                <a:solidFill>
                  <a:schemeClr val="tx1"/>
                </a:solidFill>
              </a:rPr>
              <a:t>55,4%</a:t>
            </a:r>
            <a:endParaRPr lang="ru-RU" sz="9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740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успеваемости 1 полугодие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123523"/>
              </p:ext>
            </p:extLst>
          </p:nvPr>
        </p:nvGraphicFramePr>
        <p:xfrm>
          <a:off x="683567" y="1484780"/>
          <a:ext cx="7848871" cy="464303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43561"/>
                <a:gridCol w="1098671"/>
                <a:gridCol w="549723"/>
                <a:gridCol w="549723"/>
                <a:gridCol w="549723"/>
                <a:gridCol w="549723"/>
                <a:gridCol w="549723"/>
                <a:gridCol w="472964"/>
                <a:gridCol w="593919"/>
                <a:gridCol w="593919"/>
                <a:gridCol w="794734"/>
                <a:gridCol w="802488"/>
              </a:tblGrid>
              <a:tr h="490985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Класс</a:t>
                      </a: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</a:rPr>
                        <a:t>Количество учащихся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</a:rPr>
                        <a:t>«5»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</a:rPr>
                        <a:t>«4» 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</a:rPr>
                        <a:t>«3»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«2»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%  качества знаний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Динамика 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</a:rPr>
                        <a:t>Кол-во уч-ся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</a:rPr>
                        <a:t>%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</a:rPr>
                        <a:t>Кол-во уч-ся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</a:rPr>
                        <a:t>%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</a:rPr>
                        <a:t>Кол-во уч-ся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%</a:t>
                      </a: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Кол-во уч-ся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%</a:t>
                      </a: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5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</a:rPr>
                        <a:t>2-а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</a:rPr>
                        <a:t>22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13,6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15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68,2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18,2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81,8%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+0,85%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</a:rPr>
                        <a:t>2-б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</a:rPr>
                        <a:t>18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11,1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33,3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9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50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5,6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44,4%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-2,9%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0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</a:rPr>
                        <a:t>3 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</a:rPr>
                        <a:t>34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17,6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10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29,4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18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52,9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48,5%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+1,67%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0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</a:rPr>
                        <a:t>4 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</a:rPr>
                        <a:t>32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12,5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15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46,9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13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40,6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59%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+</a:t>
                      </a: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9</a:t>
                      </a: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%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0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</a:rPr>
                        <a:t>5 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</a:rPr>
                        <a:t>24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20,8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10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41,7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9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37,5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62,5%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+7,5%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0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</a:rPr>
                        <a:t>6 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</a:rPr>
                        <a:t>32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18,8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25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18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56,3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43,8%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+10,8%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0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</a:rPr>
                        <a:t>7 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</a:rPr>
                        <a:t>35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8,6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11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31,4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21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60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40%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+6%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0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</a:rPr>
                        <a:t>8 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</a:rPr>
                        <a:t>28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3,6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28,6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19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67,9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33%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+6%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80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</a:rPr>
                        <a:t>9 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</a:rPr>
                        <a:t>33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9,1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21,2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23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69,7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30%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+15%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80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</a:rPr>
                        <a:t>10 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</a:rPr>
                        <a:t>27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11,1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29,6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16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59,3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41%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0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</a:rPr>
                        <a:t>11 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</a:rPr>
                        <a:t>22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4,5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18,2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17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77,3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23%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0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</a:rPr>
                        <a:t>Итого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</a:rPr>
                        <a:t>307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37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12,1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102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33,2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167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54,4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0,3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905" marR="67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2668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Мировые тенденции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76655" y="1700808"/>
            <a:ext cx="3822192" cy="442567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Перевод отстающих в следующий класс, где обучение по программам с заниженным уровнем требований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2" y="1700808"/>
            <a:ext cx="3822192" cy="442567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Повторное изучение курса за прошлый год, то есть второгодничество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272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210</TotalTime>
  <Words>902</Words>
  <Application>Microsoft Office PowerPoint</Application>
  <PresentationFormat>Экран (4:3)</PresentationFormat>
  <Paragraphs>271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Волна</vt:lpstr>
      <vt:lpstr>ПИСХОЛОГО-ПЕДАГОГИЧЕСКИЕ ПРИЧИНЫ СЛАБОЙ УСПЕВАЕМОСТИ И НЕУСЕВАЕМОСТИ УЧАЩИХСЯ</vt:lpstr>
      <vt:lpstr>ОБЪЕКТ</vt:lpstr>
      <vt:lpstr>ПРЕДМЕТ</vt:lpstr>
      <vt:lpstr>ГИПОТЕЗА</vt:lpstr>
      <vt:lpstr>ЗАДАЧИ:</vt:lpstr>
      <vt:lpstr>Основные понятия:</vt:lpstr>
      <vt:lpstr>АКТУАЛЬНОСТЬ  в условиях школы</vt:lpstr>
      <vt:lpstr>Итоги успеваемости 1 полугодие</vt:lpstr>
      <vt:lpstr>Мировые тенденции</vt:lpstr>
      <vt:lpstr>Причины неуспеваемости</vt:lpstr>
      <vt:lpstr>Причины неуспеваемости</vt:lpstr>
      <vt:lpstr>Педагогические факторы</vt:lpstr>
      <vt:lpstr>ПРИЧИНЫ СЛАБОЙ УСПЕВАЕМОСТИ</vt:lpstr>
      <vt:lpstr>Работа с неуспевающими учащимися:</vt:lpstr>
      <vt:lpstr>Работа с неуспевающими учащимися на уроке:</vt:lpstr>
      <vt:lpstr>Работа с неуспевающими учащимися на уроке:</vt:lpstr>
      <vt:lpstr>Работа с неуспевающими учащимися на уроке:</vt:lpstr>
      <vt:lpstr>Работа с неуспевающими учащимися на уроке:</vt:lpstr>
      <vt:lpstr>Создайте ситуацию успеха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ПИСХОЛОГО-ПЕДАГОГИЧЕСКИЕ ПРИЧИНЫ СЛАБОЙ УСПЕВАЕМОСТИ И НЕУСЕВАЕМОСТИ УЧАЩИХСЯ</dc:title>
  <dc:creator>Галина</dc:creator>
  <cp:lastModifiedBy>Галина</cp:lastModifiedBy>
  <cp:revision>16</cp:revision>
  <dcterms:created xsi:type="dcterms:W3CDTF">2016-01-11T18:46:07Z</dcterms:created>
  <dcterms:modified xsi:type="dcterms:W3CDTF">2016-01-11T22:16:57Z</dcterms:modified>
</cp:coreProperties>
</file>