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80" r:id="rId20"/>
    <p:sldId id="281" r:id="rId21"/>
    <p:sldId id="282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остаются вне школьного образования</c:v>
                </c:pt>
                <c:pt idx="1">
                  <c:v>успешно обучаются в школе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9FFA75-942E-4982-84FA-B8EAC8A2890B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025E7C-8B94-4A43-BAF4-E9C16F345DA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845024"/>
          </a:xfrm>
        </p:spPr>
        <p:txBody>
          <a:bodyPr>
            <a:normAutofit fontScale="90000"/>
          </a:bodyPr>
          <a:lstStyle/>
          <a:p>
            <a:r>
              <a:rPr lang="ru-RU" b="1" kern="150" dirty="0" smtClean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 smtClean="0">
                <a:solidFill>
                  <a:srgbClr val="000000"/>
                </a:solidFill>
                <a:ea typeface="SimSun"/>
              </a:rPr>
            </a:br>
            <a:r>
              <a:rPr lang="ru-RU" b="1" kern="150" dirty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>
                <a:solidFill>
                  <a:srgbClr val="000000"/>
                </a:solidFill>
                <a:ea typeface="SimSun"/>
              </a:rPr>
            </a:br>
            <a:r>
              <a:rPr lang="ru-RU" b="1" kern="150" dirty="0" smtClean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 smtClean="0">
                <a:solidFill>
                  <a:srgbClr val="000000"/>
                </a:solidFill>
                <a:ea typeface="SimSun"/>
              </a:rPr>
            </a:br>
            <a:r>
              <a:rPr lang="ru-RU" b="1" kern="150" dirty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>
                <a:solidFill>
                  <a:srgbClr val="000000"/>
                </a:solidFill>
                <a:ea typeface="SimSun"/>
              </a:rPr>
            </a:br>
            <a:r>
              <a:rPr lang="ru-RU" b="1" kern="150" dirty="0" smtClean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 smtClean="0">
                <a:solidFill>
                  <a:srgbClr val="000000"/>
                </a:solidFill>
                <a:ea typeface="SimSun"/>
              </a:rPr>
            </a:br>
            <a:r>
              <a:rPr lang="ru-RU" b="1" kern="150" dirty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>
                <a:solidFill>
                  <a:srgbClr val="000000"/>
                </a:solidFill>
                <a:ea typeface="SimSun"/>
              </a:rPr>
            </a:br>
            <a:r>
              <a:rPr lang="ru-RU" b="1" kern="150" dirty="0" smtClean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 smtClean="0">
                <a:solidFill>
                  <a:srgbClr val="000000"/>
                </a:solidFill>
                <a:ea typeface="SimSun"/>
              </a:rPr>
            </a:br>
            <a:r>
              <a:rPr lang="ru-RU" b="1" kern="150" dirty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>
                <a:solidFill>
                  <a:srgbClr val="000000"/>
                </a:solidFill>
                <a:ea typeface="SimSun"/>
              </a:rPr>
            </a:br>
            <a:r>
              <a:rPr lang="ru-RU" b="1" kern="150" dirty="0" smtClean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 smtClean="0">
                <a:solidFill>
                  <a:srgbClr val="000000"/>
                </a:solidFill>
                <a:ea typeface="SimSun"/>
              </a:rPr>
            </a:br>
            <a:r>
              <a:rPr lang="ru-RU" b="1" kern="150" dirty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>
                <a:solidFill>
                  <a:srgbClr val="000000"/>
                </a:solidFill>
                <a:ea typeface="SimSun"/>
              </a:rPr>
            </a:br>
            <a:r>
              <a:rPr lang="ru-RU" b="1" kern="150" dirty="0" smtClean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 smtClean="0">
                <a:solidFill>
                  <a:srgbClr val="000000"/>
                </a:solidFill>
                <a:ea typeface="SimSun"/>
              </a:rPr>
            </a:br>
            <a:r>
              <a:rPr lang="ru-RU" b="1" kern="150" dirty="0">
                <a:solidFill>
                  <a:srgbClr val="000000"/>
                </a:solidFill>
                <a:ea typeface="SimSun"/>
              </a:rPr>
              <a:t/>
            </a:r>
            <a:br>
              <a:rPr lang="ru-RU" b="1" kern="150" dirty="0">
                <a:solidFill>
                  <a:srgbClr val="000000"/>
                </a:solidFill>
                <a:ea typeface="SimSun"/>
              </a:rPr>
            </a:br>
            <a:r>
              <a:rPr lang="ru-RU" b="1" kern="150" dirty="0" smtClean="0">
                <a:solidFill>
                  <a:srgbClr val="000000"/>
                </a:solidFill>
                <a:ea typeface="SimSun"/>
              </a:rPr>
              <a:t>Повышение </a:t>
            </a:r>
            <a:r>
              <a:rPr lang="ru-RU" b="1" kern="150" dirty="0">
                <a:solidFill>
                  <a:srgbClr val="000000"/>
                </a:solidFill>
                <a:ea typeface="SimSun"/>
              </a:rPr>
              <a:t>качества образовательной деятельности через освоение системно-</a:t>
            </a:r>
            <a:r>
              <a:rPr lang="ru-RU" b="1" kern="150" dirty="0" err="1">
                <a:solidFill>
                  <a:srgbClr val="000000"/>
                </a:solidFill>
                <a:ea typeface="SimSun"/>
              </a:rPr>
              <a:t>деятельностного</a:t>
            </a:r>
            <a:r>
              <a:rPr lang="ru-RU" b="1" kern="150" dirty="0">
                <a:solidFill>
                  <a:srgbClr val="000000"/>
                </a:solidFill>
                <a:ea typeface="SimSun"/>
              </a:rPr>
              <a:t> подхода в обучении, воспитании, развитии </a:t>
            </a:r>
            <a:r>
              <a:rPr lang="ru-RU" b="1" kern="150" dirty="0" smtClean="0">
                <a:solidFill>
                  <a:srgbClr val="000000"/>
                </a:solidFill>
                <a:ea typeface="SimSun"/>
              </a:rPr>
              <a:t>обучающихся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620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«ИНСЕРТ» - </a:t>
            </a:r>
            <a: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интерактивная </a:t>
            </a: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система записи для эффективного чтения и </a:t>
            </a:r>
            <a: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размышления.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992887" cy="235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5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365102"/>
              </p:ext>
            </p:extLst>
          </p:nvPr>
        </p:nvGraphicFramePr>
        <p:xfrm>
          <a:off x="755577" y="2132856"/>
          <a:ext cx="7776864" cy="3967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9303"/>
                <a:gridCol w="4037561"/>
              </a:tblGrid>
              <a:tr h="482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Выписки из текста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Вопросы и комментарии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61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Фрагменты текста, которые произвели наибольшее впечатление, вызвали какие-то воспоминания или ассоциации с эпизодами из собственной жизни. Возможно,   возникли определенные  аналогии из предыдущего опыта. Что-то  просто озадачило или вызвало в  душе резкий протест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Дать комментарий: что заставило  записать именно эту цитату? Какие мысли она вызвала? Какие вопросы возникли?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«Двойной дневник»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6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338138"/>
            <a:ext cx="7690048" cy="50350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Прием «Верные и неверные утверждения» или «Верите ли вы…»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5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Прием «Дерево предсказаний»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2816"/>
            <a:ext cx="7620000" cy="45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</a:t>
            </a:r>
            <a:r>
              <a:rPr lang="ru-RU" b="1" dirty="0">
                <a:solidFill>
                  <a:schemeClr val="tx1"/>
                </a:solidFill>
              </a:rPr>
              <a:t>Зигзаг» или </a:t>
            </a:r>
            <a:r>
              <a:rPr lang="ru-RU" b="1" dirty="0" smtClean="0">
                <a:solidFill>
                  <a:schemeClr val="tx1"/>
                </a:solidFill>
              </a:rPr>
              <a:t>«Отсюда </a:t>
            </a:r>
            <a:r>
              <a:rPr lang="ru-RU" b="1" dirty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</a:rPr>
              <a:t>туда»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15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</a:t>
            </a:r>
            <a:r>
              <a:rPr lang="ru-RU" b="1" dirty="0">
                <a:solidFill>
                  <a:schemeClr val="tx1"/>
                </a:solidFill>
              </a:rPr>
              <a:t>Зигзаг» или </a:t>
            </a:r>
            <a:r>
              <a:rPr lang="ru-RU" b="1" dirty="0" smtClean="0">
                <a:solidFill>
                  <a:schemeClr val="tx1"/>
                </a:solidFill>
              </a:rPr>
              <a:t>«Отсюда </a:t>
            </a:r>
            <a:r>
              <a:rPr lang="ru-RU" b="1" dirty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</a:rPr>
              <a:t>туда»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048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5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«Корзина»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1369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57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«Ромашка </a:t>
            </a:r>
            <a:r>
              <a:rPr lang="ru-RU" b="1" dirty="0" err="1" smtClean="0">
                <a:solidFill>
                  <a:schemeClr val="tx1"/>
                </a:solidFill>
              </a:rPr>
              <a:t>Блума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2088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3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«Ромашка </a:t>
            </a:r>
            <a:r>
              <a:rPr lang="ru-RU" b="1" dirty="0" err="1" smtClean="0">
                <a:solidFill>
                  <a:schemeClr val="tx1"/>
                </a:solidFill>
              </a:rPr>
              <a:t>Блума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1124"/>
            <a:ext cx="7632848" cy="492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74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приемов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Стадия рефлексии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2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Arial"/>
              </a:rPr>
              <a:t>Наличие </a:t>
            </a:r>
            <a:r>
              <a:rPr lang="ru-RU" sz="2200" b="1" dirty="0">
                <a:solidFill>
                  <a:schemeClr val="tx1"/>
                </a:solidFill>
                <a:latin typeface="Arial"/>
              </a:rPr>
              <a:t>знаний само по себе не определяет успешность обучения, гораздо важнее, </a:t>
            </a:r>
            <a:br>
              <a:rPr lang="ru-RU" sz="2200" b="1" dirty="0">
                <a:solidFill>
                  <a:schemeClr val="tx1"/>
                </a:solidFill>
                <a:latin typeface="Arial"/>
              </a:rPr>
            </a:br>
            <a:r>
              <a:rPr lang="ru-RU" sz="2200" b="1" dirty="0">
                <a:solidFill>
                  <a:schemeClr val="tx1"/>
                </a:solidFill>
                <a:latin typeface="Arial"/>
              </a:rPr>
              <a:t>чтобы ребенок умел самостоятельно их добывать и применять. </a:t>
            </a: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13690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приемов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Стадия рефлексии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6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приемов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Стадия рефлексии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8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727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5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428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7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90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438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превратить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обучение,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направленное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умений,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личности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ребенка?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Arial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ПРОБЛЕМА № 1: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38" y="4941168"/>
            <a:ext cx="2082437" cy="15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5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12660"/>
              </p:ext>
            </p:extLst>
          </p:nvPr>
        </p:nvGraphicFramePr>
        <p:xfrm>
          <a:off x="971600" y="1484784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ПРОБЛЕМА № 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8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Технология проблемного обучения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Технология проектной деятельности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Технология критического мышления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Технология сотрудничества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Игровые технологии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Технология учебных дискуссий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Технология дифференцированного обучения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ИКТ-технологии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Современные педагогические технологии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6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Технология критического мышления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1369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9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8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«Кластер»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1"/>
            <a:ext cx="784887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9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687863"/>
              </p:ext>
            </p:extLst>
          </p:nvPr>
        </p:nvGraphicFramePr>
        <p:xfrm>
          <a:off x="899592" y="2060848"/>
          <a:ext cx="7408862" cy="4404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51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?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695" marR="118695" marT="61242" marB="612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?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695" marR="118695" marT="61242" marB="61242"/>
                </a:tc>
              </a:tr>
              <a:tr h="36809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кто...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что...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когда...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может...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будет...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мог ли...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как звали...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было ли...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согласны ли вы...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верно...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695" marR="118695" marT="61242" marB="61242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дайте объяснение, почему...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почему вы думаете...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почему вы считаете...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в чем разница...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предположите, что будет, если...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что, если...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695" marR="118695" marT="61242" marB="61242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«Тонкие и толстые вопросы»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7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229</Words>
  <Application>Microsoft Office PowerPoint</Application>
  <PresentationFormat>Экран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            Повышение качества образовательной деятельности через освоение системно-деятельностного подхода в обучении, воспитании, развитии обучающихся</vt:lpstr>
      <vt:lpstr>Наличие знаний само по себе не определяет успешность обучения, гораздо важнее,  чтобы ребенок умел самостоятельно их добывать и применять.  </vt:lpstr>
      <vt:lpstr>ПРОБЛЕМА № 1:</vt:lpstr>
      <vt:lpstr>ПРОБЛЕМА № 2</vt:lpstr>
      <vt:lpstr>Современные педагогические технологии</vt:lpstr>
      <vt:lpstr>Технология критического мышления</vt:lpstr>
      <vt:lpstr>Презентация PowerPoint</vt:lpstr>
      <vt:lpstr>Прием «Кластер»</vt:lpstr>
      <vt:lpstr>Прием «Тонкие и толстые вопросы»</vt:lpstr>
      <vt:lpstr>Прием «ИНСЕРТ» - интерактивная система записи для эффективного чтения и размышления.</vt:lpstr>
      <vt:lpstr>Прием «Двойной дневник»</vt:lpstr>
      <vt:lpstr>  Прием «Верные и неверные утверждения» или «Верите ли вы…»  </vt:lpstr>
      <vt:lpstr>  Прием «Дерево предсказаний»  </vt:lpstr>
      <vt:lpstr>Прием «Зигзаг» или «Отсюда – туда»</vt:lpstr>
      <vt:lpstr>Прием «Зигзаг» или «Отсюда – туда»</vt:lpstr>
      <vt:lpstr>Прием «Корзина»</vt:lpstr>
      <vt:lpstr>Прием «Ромашка Блума»</vt:lpstr>
      <vt:lpstr>Прием «Ромашка Блума»</vt:lpstr>
      <vt:lpstr>Применение приемов</vt:lpstr>
      <vt:lpstr>Применение приемов</vt:lpstr>
      <vt:lpstr>Применение приемов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образовательной деятельности через освоение системно-деятельностного подхода в обучении, воспитании, развитии обучающихся</dc:title>
  <dc:creator>Галина</dc:creator>
  <cp:lastModifiedBy>Галина</cp:lastModifiedBy>
  <cp:revision>12</cp:revision>
  <dcterms:created xsi:type="dcterms:W3CDTF">2017-10-02T19:50:04Z</dcterms:created>
  <dcterms:modified xsi:type="dcterms:W3CDTF">2017-10-02T21:55:35Z</dcterms:modified>
</cp:coreProperties>
</file>