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301" r:id="rId2"/>
    <p:sldId id="308" r:id="rId3"/>
    <p:sldId id="310" r:id="rId4"/>
    <p:sldId id="305" r:id="rId5"/>
    <p:sldId id="311" r:id="rId6"/>
    <p:sldId id="312" r:id="rId7"/>
    <p:sldId id="313" r:id="rId8"/>
    <p:sldId id="314" r:id="rId9"/>
    <p:sldId id="315" r:id="rId10"/>
    <p:sldId id="317" r:id="rId11"/>
    <p:sldId id="324" r:id="rId12"/>
    <p:sldId id="323" r:id="rId13"/>
    <p:sldId id="322" r:id="rId14"/>
    <p:sldId id="32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36AC"/>
    <a:srgbClr val="862E60"/>
    <a:srgbClr val="A13773"/>
    <a:srgbClr val="882C5E"/>
    <a:srgbClr val="93EAFF"/>
    <a:srgbClr val="BF6AD0"/>
    <a:srgbClr val="D783B1"/>
    <a:srgbClr val="B83D68"/>
    <a:srgbClr val="C24A67"/>
    <a:srgbClr val="AB3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 autoAdjust="0"/>
    <p:restoredTop sz="99764" autoAdjust="0"/>
  </p:normalViewPr>
  <p:slideViewPr>
    <p:cSldViewPr>
      <p:cViewPr>
        <p:scale>
          <a:sx n="76" d="100"/>
          <a:sy n="76" d="100"/>
        </p:scale>
        <p:origin x="-1051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AB1C-C62A-4817-B96C-58F8E4844B80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D206E-F105-4296-B3C8-271EA22F1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78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95B715-C5FA-4C36-8EF0-B1B4B6BDA43E}" type="datetimeFigureOut">
              <a:rPr lang="ru-RU" smtClean="0"/>
              <a:pPr/>
              <a:t>28.01.2019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8A529E-4F97-4A1D-AEBF-DE83C3BE4C9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«УЧЕНИК. ШКОЛА. СЕМЬЯ»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4000" i="1" dirty="0" smtClean="0">
                <a:solidFill>
                  <a:srgbClr val="9836AC"/>
                </a:solidFill>
                <a:latin typeface="Times New Roman"/>
                <a:ea typeface="Times New Roman"/>
              </a:rPr>
              <a:t>«Нам не безразлично, кем вырастут наши дети, они – наш главный след на земле: они совершат то, чего мы не успели, в них воплотится все, о чем мы мечтаем».</a:t>
            </a:r>
            <a:r>
              <a:rPr lang="ru-RU" sz="4000" dirty="0" smtClean="0">
                <a:solidFill>
                  <a:srgbClr val="9836AC"/>
                </a:solidFill>
                <a:latin typeface="Times New Roman"/>
                <a:ea typeface="Times New Roman"/>
              </a:rPr>
              <a:t> </a:t>
            </a:r>
            <a:endParaRPr lang="ru-RU" sz="4000" dirty="0">
              <a:solidFill>
                <a:srgbClr val="9836A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РОДИТЕЛЬСКАЯ КОНФЕРЕНЦИЯ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853656"/>
              </p:ext>
            </p:extLst>
          </p:nvPr>
        </p:nvGraphicFramePr>
        <p:xfrm>
          <a:off x="611560" y="1772819"/>
          <a:ext cx="7776863" cy="4752521"/>
        </p:xfrm>
        <a:graphic>
          <a:graphicData uri="http://schemas.openxmlformats.org/drawingml/2006/table">
            <a:tbl>
              <a:tblPr firstRow="1" firstCol="1" bandRow="1"/>
              <a:tblGrid>
                <a:gridCol w="2547019"/>
                <a:gridCol w="1326257"/>
                <a:gridCol w="1223460"/>
                <a:gridCol w="1147598"/>
                <a:gridCol w="1532529"/>
              </a:tblGrid>
              <a:tr h="413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Перечень действий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Только по вашему требованию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вашей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помощью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 вашего разрешения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6775" algn="ctr"/>
                        </a:tabLs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собирается в школу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выбирает себе одежду для школы и для праздника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делает уроки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определяет, с кем ему дружить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 готовит еду, если это необходимо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 убирает квартиру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ходит в магазин за покупками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помогает по дому и на даче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приглашает друзей к себе домой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 время возвращения домой после школьного вечера и после дискотеки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принимать решения в различных ситуациях повседневной жизни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распоряжаться денежными средствами, которые вы даете ребенку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оценивать объективно себя и свои поступки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помогать в воспитании младших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10%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7%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 родителей: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861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252728"/>
          </a:xfrm>
        </p:spPr>
        <p:txBody>
          <a:bodyPr>
            <a:norm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C:\Users\15\Desktop\img9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19" y="692696"/>
            <a:ext cx="7488832" cy="608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31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4644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«Семейные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15\Desktop\240_F_106875109_2jJmtjRAE7qPUUgRQVxZXPxAHZUhJo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48883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67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5\Desktop\img_user_file_58d6af0f33bf4_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128792" cy="413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14608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школа  - два общественных института, которые стояли и стоят у истоков нашего будущего. Взаимодействие школы и семьи предполагает установление заинтересованного диалога и сотрудничества, перерастающую в активную помощь, направленную на обеспечение главной цели – воспитание всесторонне развитой, активной личности школьника. Взаимосвязь семьи и школы в интересах личности ребенка – это процесс, длиною в школьную жизнь.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обречена на поражение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семья не станет нашим союзником в воспитании нашего будущего – детей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318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5\Desktop\img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056784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22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252728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«РОДИТЕЛИ И ШКОЛА: СОТРУДНИЧЕСТВО ВО ИМЯ БУДУЩЕГО ДЕТЕЙ»</a:t>
            </a:r>
            <a:r>
              <a:rPr lang="ru-RU" sz="2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073E87"/>
                </a:solidFill>
                <a:latin typeface="Calibri"/>
                <a:ea typeface="Calibri"/>
                <a:cs typeface="Times New Roman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15\Desktop\s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4888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1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15\Desktop\0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22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0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5\Desktop\image_5a0db14f90fb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352928" cy="600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6093296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1.Тебе нравиться твоя семья?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а) нравиться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б) не очень нравиться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в) не нравиться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2. Охотно ли ты выполняешь просьбы и поручения родителей?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бывает по-разному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нет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 Тебя часто наказывают за проступки?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а) 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б) бывает по-разному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в) нет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4. Тебе нравиться ухаживать или помогать младшим братьям или сёстрам?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бывает по-разному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нет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5. Ты хотел бы, чтобы у тебя в будущем была семья похожая на ту, в которой ты сейчас живёшь.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хотел бы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не знаю точно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в) не хотел бы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6. Тебе нравиться делать уборку, мыть посуду, выносить мусор?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да, делаю сам, без просьб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не всегда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нет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7. Часто ли ты слушаешь своих родителей?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часто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иногда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почти никогда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8. Ели родители делают тебе замечание, ты обижаешься на них?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а) 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бывает по-разному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нет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9. Ты часто помогаешь дедушке и бабушке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а) всегда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б) иногда</a:t>
            </a:r>
            <a:endParaRPr lang="ru-RU" sz="36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в) почти никогда </a:t>
            </a:r>
            <a:endParaRPr lang="ru-RU" sz="36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/>
                <a:ea typeface="Calibri"/>
              </a:rPr>
              <a:t>Анкета «Я и моя семья</a:t>
            </a:r>
            <a:r>
              <a:rPr lang="ru-RU" sz="1400" dirty="0" smtClean="0">
                <a:latin typeface="Times New Roman"/>
                <a:ea typeface="Calibri"/>
              </a:rPr>
              <a:t>»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05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1"/>
            <a:ext cx="828092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206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16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Анкета </a:t>
            </a: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«Я и моя семья»</a:t>
            </a:r>
            <a:b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 – 11 </a:t>
            </a:r>
            <a:r>
              <a:rPr lang="ru-RU" sz="1600" dirty="0" smtClean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классы</a:t>
            </a:r>
          </a:p>
          <a:p>
            <a:pPr algn="ctr"/>
            <a:endParaRPr lang="ru-RU" sz="16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Любите ли вы свой дом, домашнюю атмосферу, есть ли в ней что-то свойственное только вашей семье? </a:t>
            </a:r>
            <a:endParaRPr lang="ru-RU" sz="1600" dirty="0">
              <a:latin typeface="Times New Roman"/>
              <a:ea typeface="Times New Roman"/>
            </a:endParaRPr>
          </a:p>
          <a:p>
            <a:pPr marL="6858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93% - да, любят домашнюю атмосферу /свойственно семье – юмор, личное пространство, затрудняюсь ответить/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858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7 % - не любят домашнюю атмосферу /причины: болезнь одного из членов семьи, папа пьет и ругается, меня никто не любит, игнорируют мои просьбы/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2. Уезжали ли вы из дома надолго и что вы тогда чувствовали? 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Times New Roman"/>
              </a:rPr>
              <a:t>Да – 68 % /чувствовали – умиротворение, свободу, жажду новых приключений, одиночество, скучали по родным/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Times New Roman"/>
              </a:rPr>
              <a:t>Не уезжали – 32 % 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3. Интересуются ли ваши родители вашими учебными делами? 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 всегда – 57 %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иногда – 34 %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никогда – 9 %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4. Интересуются ли ваши родители вашими отношениями с товарищами в классе? 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всегда – 22 %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иногда – 57 %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никогда – 21 %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/>
                <a:ea typeface="Calibri"/>
              </a:rPr>
              <a:t>5. Посещают ли они школу? </a:t>
            </a:r>
            <a:endParaRPr lang="ru-RU" sz="16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часто – 16 %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 редко – 19%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Times New Roman"/>
                <a:ea typeface="Calibri"/>
              </a:rPr>
              <a:t> только по вызову – 65 %</a:t>
            </a:r>
            <a:endParaRPr lang="ru-RU" sz="1600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/>
                <a:ea typeface="Times New Roman"/>
              </a:rPr>
              <a:t> </a:t>
            </a:r>
            <a:endParaRPr lang="ru-RU" sz="1800" dirty="0">
              <a:latin typeface="Times New Roman"/>
              <a:ea typeface="Times New Roman"/>
            </a:endParaRPr>
          </a:p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40566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336704"/>
          </a:xfrm>
        </p:spPr>
        <p:txBody>
          <a:bodyPr>
            <a:normAutofit fontScale="32500" lnSpcReduction="20000"/>
          </a:bodyPr>
          <a:lstStyle/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Любят ли в вашей семье заниматься спортом?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 - 7 %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 – 55 %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– 28 %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Часто ли болеют в вашей семье?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– 31%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 – 69 %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Помогают ваши родители школе, классному руководителю?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 классных дел – 46 %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проведении экскурсий, походов –  13 %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принимают участие – 41%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Какие праздники в семье вы любите больше всего?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год, День рождения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Принято ли в вашей семье дарить подарки? Какие?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– 86 % /символичные, деньги, телефон/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принято – 14 %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Каким вы видите свое будущее? 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светлым – 69%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неясным – 27%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мрачным – 4%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На кого вы надеетесь?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самого себя – 83 %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государство – 2 %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родителей – 15%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Как, по-вашему, будете ли вы счастливыми?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– 64 %</a:t>
            </a: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 – </a:t>
            </a:r>
            <a:r>
              <a:rPr lang="ru-RU" sz="3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7 %</a:t>
            </a:r>
            <a:endParaRPr lang="ru-RU" sz="3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знаю – </a:t>
            </a:r>
            <a:r>
              <a:rPr lang="ru-RU" sz="37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Закончите предложения: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Мои родители меня  -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любят 50%, не понимают 42%, огорчают, раздражают 8% .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Самый счастливый день в нашей семье тогда, когда –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семья собирается вместе 44%, совместный досуг 50%, затрудняюсь ответить 6% 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Я люблю свою семью за то, что она  - </a:t>
            </a:r>
            <a:r>
              <a:rPr lang="ru-RU" sz="37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самая лучшая 40%, веселая  4 %, любит меня 13%,  не ответили на вопрос  - 43 %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53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254612"/>
              </p:ext>
            </p:extLst>
          </p:nvPr>
        </p:nvGraphicFramePr>
        <p:xfrm>
          <a:off x="899592" y="1844824"/>
          <a:ext cx="7560837" cy="3593047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1008112"/>
                <a:gridCol w="864096"/>
                <a:gridCol w="864096"/>
                <a:gridCol w="854424"/>
                <a:gridCol w="873768"/>
                <a:gridCol w="962398"/>
                <a:gridCol w="981815"/>
              </a:tblGrid>
              <a:tr h="78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Люди ближайшего окружения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Советуюсь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Дорожу мнением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Уверен, защитит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Могу доверить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Уверен, поймет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Уверен, поможет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Хочу подражать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Отец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Бабушка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Дедушка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Брат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Сестра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Родственники (напиши кто)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2-ый брат 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Прабабу-шка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1%,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Тетя – 3 %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Крестные – 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Дядя- 2%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Друг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altLang="ru-RU" sz="12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alt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Анкетирование </a:t>
            </a:r>
            <a:r>
              <a:rPr lang="ru-RU" altLang="ru-RU" sz="27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7-11 классы</a:t>
            </a:r>
            <a: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alt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064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6633</TotalTime>
  <Words>795</Words>
  <Application>Microsoft Office PowerPoint</Application>
  <PresentationFormat>Экран (4:3)</PresentationFormat>
  <Paragraphs>260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РОДИТЕЛЬСКАЯ КОНФЕРЕНЦИЯ</vt:lpstr>
      <vt:lpstr>«РОДИТЕЛИ И ШКОЛА: СОТРУДНИЧЕСТВО ВО ИМЯ БУДУЩЕГО ДЕТЕЙ» </vt:lpstr>
      <vt:lpstr>Презентация PowerPoint</vt:lpstr>
      <vt:lpstr>Презентация PowerPoint</vt:lpstr>
      <vt:lpstr>Анкета «Я и моя семья»</vt:lpstr>
      <vt:lpstr>Результаты анкетирования:</vt:lpstr>
      <vt:lpstr>Презентация PowerPoint</vt:lpstr>
      <vt:lpstr>Презентация PowerPoint</vt:lpstr>
      <vt:lpstr> Анкетирование 7-11 классы </vt:lpstr>
      <vt:lpstr>Анкетирование родителей:</vt:lpstr>
      <vt:lpstr>Презентация PowerPoint</vt:lpstr>
      <vt:lpstr>«Семейные отношения» </vt:lpstr>
      <vt:lpstr>Семья и школа  - два общественных института, которые стояли и стоят у истоков нашего будущего. Взаимодействие школы и семьи предполагает установление заинтересованного диалога и сотрудничества, перерастающую в активную помощь, направленную на обеспечение главной цели – воспитание всесторонне развитой, активной личности школьника. Взаимосвязь семьи и школы в интересах личности ребенка – это процесс, длиною в школьную жизнь. Школа обречена на поражение, если семья не станет нашим союзником в воспитании нашего будущего – детей.</vt:lpstr>
      <vt:lpstr>СПАСИБО ЗА ВНИМАНИЕ!!!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семьи и школы</dc:title>
  <dc:creator>Иришечка</dc:creator>
  <cp:lastModifiedBy>15</cp:lastModifiedBy>
  <cp:revision>626</cp:revision>
  <dcterms:created xsi:type="dcterms:W3CDTF">2009-01-03T18:48:23Z</dcterms:created>
  <dcterms:modified xsi:type="dcterms:W3CDTF">2019-01-28T10:42:25Z</dcterms:modified>
</cp:coreProperties>
</file>